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4_D0E2A421.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519C58-BDB8-7782-8099-46E76B6C6E91}" name="雪晶 白" initials="雪白" userId="9393207df76c6e9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025" autoAdjust="0"/>
    <p:restoredTop sz="94660"/>
  </p:normalViewPr>
  <p:slideViewPr>
    <p:cSldViewPr snapToGrid="0">
      <p:cViewPr varScale="1">
        <p:scale>
          <a:sx n="66" d="100"/>
          <a:sy n="66" d="100"/>
        </p:scale>
        <p:origin x="9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4_D0E2A421.xml><?xml version="1.0" encoding="utf-8"?>
<p188:cmLst xmlns:a="http://schemas.openxmlformats.org/drawingml/2006/main" xmlns:r="http://schemas.openxmlformats.org/officeDocument/2006/relationships" xmlns:p188="http://schemas.microsoft.com/office/powerpoint/2018/8/main">
  <p188:cm id="{DC22E1CF-223F-294F-A0DB-3DB351E9752E}" authorId="{DA519C58-BDB8-7782-8099-46E76B6C6E91}" created="2025-10-28T14:38:03.287">
    <ac:deMkLst xmlns:ac="http://schemas.microsoft.com/office/drawing/2013/main/command">
      <pc:docMk xmlns:pc="http://schemas.microsoft.com/office/powerpoint/2013/main/command"/>
      <pc:sldMk xmlns:pc="http://schemas.microsoft.com/office/powerpoint/2013/main/command" cId="3504514081" sldId="260"/>
      <ac:spMk id="8" creationId="{38C81473-EE36-7EC3-77AD-F30D55D5D832}"/>
    </ac:deMkLst>
    <p188:txBody>
      <a:bodyPr/>
      <a:lstStyle/>
      <a:p>
        <a:r>
          <a:rPr lang="ja-JP" altLang="en-US"/>
          <a:t>进入 ZOOM 时，请将姓名显示为全名。</a:t>
        </a:r>
      </a:p>
    </p188:txBody>
  </p188:cm>
  <p188:cm id="{0C96B544-FF0A-804A-8656-530CF0F90C47}" authorId="{DA519C58-BDB8-7782-8099-46E76B6C6E91}" created="2025-10-28T14:38:54.891">
    <ac:deMkLst xmlns:ac="http://schemas.microsoft.com/office/drawing/2013/main/command">
      <pc:docMk xmlns:pc="http://schemas.microsoft.com/office/powerpoint/2013/main/command"/>
      <pc:sldMk xmlns:pc="http://schemas.microsoft.com/office/powerpoint/2013/main/command" cId="3504514081" sldId="260"/>
      <ac:spMk id="4" creationId="{F0422D87-3208-2AC0-768D-B3EDB4E99A4D}"/>
    </ac:deMkLst>
    <p188:txBody>
      <a:bodyPr/>
      <a:lstStyle/>
      <a:p>
        <a:r>
          <a:rPr lang="ja-JP" altLang="en-US"/>
          <a:t>为进行出席确认，请在进入会议时始终开启摄像头。
此外，如因网络环境原因无法使用摄像头的人员，将会适时进行出席确认。</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68B938-E7C7-4C95-AE81-707DFC1F1AF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9C42FB6-E03F-425F-867F-F0CE8F52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C15E7B4-A842-4E7F-AC84-40AA6FFF3C01}"/>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01203349-663E-41F3-9B1B-989ABFEE125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134CCC-2C87-4D58-AAFD-18EA50DD5676}"/>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306976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CA2E52-9F16-4A8F-BDD0-219C0A0907E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E9B3630-CE7B-4747-B98A-4F2D0BA8CBA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77E931-434D-4C4A-BDD3-E02F12E0FBD2}"/>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2ED02B56-E868-4EA3-81CE-D8338A9179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1CF3155-9CF7-40DC-8B04-A163BA79EFAF}"/>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976617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BB0AB1-22F9-4FFE-81AB-02FB1B4AF0D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C0FA5DE-AC57-4C20-A7F6-9429A9A46E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CBB8519-4FD1-405A-9EE4-E36AD7BAD593}"/>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F978A6AB-ED18-4D52-83D8-46995BE4CD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9FE032-8194-44CF-BF20-D17C37930041}"/>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386001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2E3D10-1332-4CA6-B29C-986EDA90184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AD115B-2339-40E3-BFBD-76909CEDB00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2735EAC-F572-4D38-A02B-D2D95708117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BE650BE-08FB-4963-A8FA-709B0D6E5E56}"/>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6" name="フッター プレースホルダー 5">
            <a:extLst>
              <a:ext uri="{FF2B5EF4-FFF2-40B4-BE49-F238E27FC236}">
                <a16:creationId xmlns:a16="http://schemas.microsoft.com/office/drawing/2014/main" id="{3C5B9239-67ED-4317-AACC-4268C2DA7A6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A604C8E-3A46-4D8A-A9CE-14B7174E214A}"/>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246973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3BD32C-957A-44FC-9CE5-7808C8DD141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D44D79-B24A-4CFF-87EC-9F14AC914E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2AABDEC-C19F-4BFD-A91F-DFBA5EA380A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28AE17C-DAD7-4D30-88DC-A629875A3F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0AC4A44-BFCA-4B22-B9BB-75D748A83DB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6C6FD11-7CB8-4E1B-8712-64B2A2EFB026}"/>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8" name="フッター プレースホルダー 7">
            <a:extLst>
              <a:ext uri="{FF2B5EF4-FFF2-40B4-BE49-F238E27FC236}">
                <a16:creationId xmlns:a16="http://schemas.microsoft.com/office/drawing/2014/main" id="{1A2E8289-1160-45A8-89FD-252ECC4AF49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73ED531-9902-4921-B738-0AD932090030}"/>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3121042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F953BC-A764-49B8-AB8C-E75E5BEFA8F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ECD5337-847F-45B1-8A46-AA2298953FF2}"/>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4" name="フッター プレースホルダー 3">
            <a:extLst>
              <a:ext uri="{FF2B5EF4-FFF2-40B4-BE49-F238E27FC236}">
                <a16:creationId xmlns:a16="http://schemas.microsoft.com/office/drawing/2014/main" id="{43A4DC99-06E3-43DB-B19C-9BE2F54C735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2C62E99-6223-415A-94D8-AEBB2009B1BB}"/>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363484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98EAD77-3915-4EE5-BDFA-818A13827A12}"/>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3" name="フッター プレースホルダー 2">
            <a:extLst>
              <a:ext uri="{FF2B5EF4-FFF2-40B4-BE49-F238E27FC236}">
                <a16:creationId xmlns:a16="http://schemas.microsoft.com/office/drawing/2014/main" id="{F3602658-2A55-4604-8BD9-F72EFE286B0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FF334FA-FB54-4729-AABE-282D959E8320}"/>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298261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267251-3956-435E-9EAE-45F8DB3D731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A98235D-F05A-4444-B1B3-71CB847449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B365EF9-5219-4DEC-B3DD-B5876B8C1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BDB5DB1-123E-4DE8-9EF9-48E559F53A3C}"/>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6" name="フッター プレースホルダー 5">
            <a:extLst>
              <a:ext uri="{FF2B5EF4-FFF2-40B4-BE49-F238E27FC236}">
                <a16:creationId xmlns:a16="http://schemas.microsoft.com/office/drawing/2014/main" id="{1864CD9C-789C-405B-A7D3-8924F55216D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CD42371-53EE-471A-A244-93B100FD3E33}"/>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1641220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37074B-3DE7-4EF0-87BD-CC85D18505E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0526108-E638-43C5-939E-5D2FD109C9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83F78E9-FA4C-4375-991B-01B334B08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893BA50-6539-4705-A5A5-9CAA802E5BAA}"/>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6" name="フッター プレースホルダー 5">
            <a:extLst>
              <a:ext uri="{FF2B5EF4-FFF2-40B4-BE49-F238E27FC236}">
                <a16:creationId xmlns:a16="http://schemas.microsoft.com/office/drawing/2014/main" id="{196EDBFA-112D-41FC-9EAB-F3AA8C2D41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B733C7E-78C0-4506-A353-AAD6F3F9E7F3}"/>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287812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DDBA39-8E58-47D4-AE60-380ED90E694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CB81983-A893-45C9-B08E-C9166C8963D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68BE3B-1C71-46DE-B03D-F5921FBBA497}"/>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AC843C29-DEAE-489D-8450-624F10508F2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656059-12F8-4A27-A83B-E6749333D49C}"/>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3945082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88FF823-1819-4CDC-964D-B3381F3F56B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4167583-9134-4162-9D69-27FB144A156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E376FA-4181-420D-8EFB-6799257917B1}"/>
              </a:ext>
            </a:extLst>
          </p:cNvPr>
          <p:cNvSpPr>
            <a:spLocks noGrp="1"/>
          </p:cNvSpPr>
          <p:nvPr>
            <p:ph type="dt" sz="half" idx="10"/>
          </p:nvPr>
        </p:nvSpPr>
        <p:spPr/>
        <p:txBody>
          <a:body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EEC648BD-2203-40CC-A921-F386D2AFD8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B1AE514-A4F2-4861-9287-EE3A884F0C9F}"/>
              </a:ext>
            </a:extLst>
          </p:cNvPr>
          <p:cNvSpPr>
            <a:spLocks noGrp="1"/>
          </p:cNvSpPr>
          <p:nvPr>
            <p:ph type="sldNum" sz="quarter" idx="12"/>
          </p:nvPr>
        </p:nvSpPr>
        <p:spPr/>
        <p:txBody>
          <a:body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1698062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3B72D93-9BC3-45CD-B02E-AE893A28CF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EB9F616-C38C-470A-A582-13863301B6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2C00645-392D-4EBE-987D-B0B3012577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C46B41-B885-4007-A1C8-8254DD4886C1}" type="datetimeFigureOut">
              <a:rPr kumimoji="1" lang="ja-JP" altLang="en-US" smtClean="0"/>
              <a:t>2025/11/9</a:t>
            </a:fld>
            <a:endParaRPr kumimoji="1" lang="ja-JP" altLang="en-US"/>
          </a:p>
        </p:txBody>
      </p:sp>
      <p:sp>
        <p:nvSpPr>
          <p:cNvPr id="5" name="フッター プレースホルダー 4">
            <a:extLst>
              <a:ext uri="{FF2B5EF4-FFF2-40B4-BE49-F238E27FC236}">
                <a16:creationId xmlns:a16="http://schemas.microsoft.com/office/drawing/2014/main" id="{B8ECDC30-DFCF-4C01-9185-6E49DD77E2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CB93847-1BC2-45A1-92ED-E46D1E6B5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1AFD99-922F-4E0B-8F40-7F3F27037D62}" type="slidenum">
              <a:rPr kumimoji="1" lang="ja-JP" altLang="en-US" smtClean="0"/>
              <a:t>‹#›</a:t>
            </a:fld>
            <a:endParaRPr kumimoji="1" lang="ja-JP" altLang="en-US"/>
          </a:p>
        </p:txBody>
      </p:sp>
    </p:spTree>
    <p:extLst>
      <p:ext uri="{BB962C8B-B14F-4D97-AF65-F5344CB8AC3E}">
        <p14:creationId xmlns:p14="http://schemas.microsoft.com/office/powerpoint/2010/main" val="2467786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4_D0E2A4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5D1259C-3E83-44DC-AB65-5B73367A9883}"/>
              </a:ext>
            </a:extLst>
          </p:cNvPr>
          <p:cNvSpPr txBox="1"/>
          <p:nvPr/>
        </p:nvSpPr>
        <p:spPr>
          <a:xfrm>
            <a:off x="2214562" y="220789"/>
            <a:ext cx="7762875" cy="461665"/>
          </a:xfrm>
          <a:prstGeom prst="rect">
            <a:avLst/>
          </a:prstGeom>
          <a:noFill/>
        </p:spPr>
        <p:txBody>
          <a:bodyPr wrap="square" rtlCol="0">
            <a:spAutoFit/>
          </a:bodyPr>
          <a:lstStyle/>
          <a:p>
            <a:r>
              <a:rPr kumimoji="1" lang="ja-JP" altLang="en-US" sz="2400" dirty="0">
                <a:solidFill>
                  <a:srgbClr val="FF0000"/>
                </a:solidFill>
                <a:latin typeface="HGMaruGothicMPRO" panose="020F0600000000000000" pitchFamily="34" charset="-128"/>
                <a:ea typeface="HGMaruGothicMPRO" panose="020F0600000000000000" pitchFamily="34" charset="-128"/>
              </a:rPr>
              <a:t>　　　　オンライン講習会受講時の注意事項</a:t>
            </a:r>
          </a:p>
        </p:txBody>
      </p:sp>
      <p:sp>
        <p:nvSpPr>
          <p:cNvPr id="3" name="テキスト ボックス 2">
            <a:extLst>
              <a:ext uri="{FF2B5EF4-FFF2-40B4-BE49-F238E27FC236}">
                <a16:creationId xmlns:a16="http://schemas.microsoft.com/office/drawing/2014/main" id="{9463BA06-465E-43C6-919F-5B4A9CB0AEBF}"/>
              </a:ext>
            </a:extLst>
          </p:cNvPr>
          <p:cNvSpPr txBox="1"/>
          <p:nvPr/>
        </p:nvSpPr>
        <p:spPr>
          <a:xfrm>
            <a:off x="1209675" y="2054141"/>
            <a:ext cx="5298245" cy="369332"/>
          </a:xfrm>
          <a:prstGeom prst="rect">
            <a:avLst/>
          </a:prstGeom>
          <a:noFill/>
        </p:spPr>
        <p:txBody>
          <a:bodyPr wrap="none" rtlCol="0">
            <a:spAutoFit/>
          </a:bodyPr>
          <a:lstStyle/>
          <a:p>
            <a:r>
              <a:rPr kumimoji="1" lang="ja-JP" altLang="en-US" dirty="0">
                <a:latin typeface="HGMaruGothicMPRO" panose="020F0600000000000000" pitchFamily="34" charset="-128"/>
                <a:ea typeface="HGMaruGothicMPRO" panose="020F0600000000000000" pitchFamily="34" charset="-128"/>
              </a:rPr>
              <a:t>３　マイクは</a:t>
            </a:r>
            <a:r>
              <a:rPr kumimoji="1" lang="en-US" altLang="ja-JP" dirty="0">
                <a:latin typeface="HGMaruGothicMPRO" panose="020F0600000000000000" pitchFamily="34" charset="-128"/>
                <a:ea typeface="HGMaruGothicMPRO" panose="020F0600000000000000" pitchFamily="34" charset="-128"/>
              </a:rPr>
              <a:t>OFF</a:t>
            </a:r>
            <a:r>
              <a:rPr kumimoji="1" lang="ja-JP" altLang="en-US" dirty="0">
                <a:latin typeface="HGMaruGothicMPRO" panose="020F0600000000000000" pitchFamily="34" charset="-128"/>
                <a:ea typeface="HGMaruGothicMPRO" panose="020F0600000000000000" pitchFamily="34" charset="-128"/>
              </a:rPr>
              <a:t>（ミュート）にしてください。</a:t>
            </a:r>
          </a:p>
        </p:txBody>
      </p:sp>
      <p:sp>
        <p:nvSpPr>
          <p:cNvPr id="4" name="テキスト ボックス 3">
            <a:extLst>
              <a:ext uri="{FF2B5EF4-FFF2-40B4-BE49-F238E27FC236}">
                <a16:creationId xmlns:a16="http://schemas.microsoft.com/office/drawing/2014/main" id="{C0B849AC-A490-43F7-9DC5-64CA67AA6964}"/>
              </a:ext>
            </a:extLst>
          </p:cNvPr>
          <p:cNvSpPr txBox="1"/>
          <p:nvPr/>
        </p:nvSpPr>
        <p:spPr>
          <a:xfrm>
            <a:off x="1209675" y="2498499"/>
            <a:ext cx="8399383" cy="646331"/>
          </a:xfrm>
          <a:prstGeom prst="rect">
            <a:avLst/>
          </a:prstGeom>
          <a:noFill/>
        </p:spPr>
        <p:txBody>
          <a:bodyPr wrap="square" rtlCol="0">
            <a:spAutoFit/>
          </a:bodyPr>
          <a:lstStyle/>
          <a:p>
            <a:r>
              <a:rPr kumimoji="1" lang="ja-JP" altLang="en-US" dirty="0">
                <a:latin typeface="HGMaruGothicMPRO" panose="020F0600000000000000" pitchFamily="34" charset="-128"/>
                <a:ea typeface="HGMaruGothicMPRO" panose="020F0600000000000000" pitchFamily="34" charset="-128"/>
              </a:rPr>
              <a:t>４　出席確認の為、入室時ビデオモニターは常時オンにしてください。</a:t>
            </a:r>
            <a:endParaRPr kumimoji="1" lang="en-US" altLang="ja-JP" dirty="0">
              <a:latin typeface="HGMaruGothicMPRO" panose="020F0600000000000000" pitchFamily="34" charset="-128"/>
              <a:ea typeface="HGMaruGothicMPRO" panose="020F0600000000000000" pitchFamily="34" charset="-128"/>
            </a:endParaRPr>
          </a:p>
          <a:p>
            <a:r>
              <a:rPr lang="ja-JP" altLang="en-US" dirty="0">
                <a:latin typeface="HGMaruGothicMPRO" panose="020F0600000000000000" pitchFamily="34" charset="-128"/>
                <a:ea typeface="HGMaruGothicMPRO" panose="020F0600000000000000" pitchFamily="34" charset="-128"/>
              </a:rPr>
              <a:t>　　なお、接続環境によりビデオが使用できない方には適時出席確認をします。</a:t>
            </a:r>
            <a:endParaRPr lang="en-US" altLang="ja-JP" dirty="0">
              <a:latin typeface="HGMaruGothicMPRO" panose="020F0600000000000000" pitchFamily="34" charset="-128"/>
              <a:ea typeface="HGMaruGothicMPRO" panose="020F0600000000000000" pitchFamily="34" charset="-128"/>
            </a:endParaRPr>
          </a:p>
        </p:txBody>
      </p:sp>
      <p:sp>
        <p:nvSpPr>
          <p:cNvPr id="5" name="テキスト ボックス 4">
            <a:extLst>
              <a:ext uri="{FF2B5EF4-FFF2-40B4-BE49-F238E27FC236}">
                <a16:creationId xmlns:a16="http://schemas.microsoft.com/office/drawing/2014/main" id="{CC09B8A3-4699-4A53-AE23-D6938727CD88}"/>
              </a:ext>
            </a:extLst>
          </p:cNvPr>
          <p:cNvSpPr txBox="1"/>
          <p:nvPr/>
        </p:nvSpPr>
        <p:spPr>
          <a:xfrm>
            <a:off x="1209675" y="788424"/>
            <a:ext cx="7571303" cy="646331"/>
          </a:xfrm>
          <a:prstGeom prst="rect">
            <a:avLst/>
          </a:prstGeom>
          <a:noFill/>
        </p:spPr>
        <p:txBody>
          <a:bodyPr wrap="none" rtlCol="0">
            <a:spAutoFit/>
          </a:bodyPr>
          <a:lstStyle/>
          <a:p>
            <a:r>
              <a:rPr kumimoji="1" lang="ja-JP" altLang="en-US" dirty="0">
                <a:latin typeface="HGMaruGothicMPRO" panose="020F0600000000000000" pitchFamily="34" charset="-128"/>
                <a:ea typeface="HGMaruGothicMPRO" panose="020F0600000000000000" pitchFamily="34" charset="-128"/>
              </a:rPr>
              <a:t>１　講習会を申し込まれた方以外のオンラインへの参加は認めません。</a:t>
            </a:r>
            <a:endParaRPr kumimoji="1" lang="en-US" altLang="ja-JP" dirty="0">
              <a:latin typeface="HGMaruGothicMPRO" panose="020F0600000000000000" pitchFamily="34" charset="-128"/>
              <a:ea typeface="HGMaruGothicMPRO" panose="020F0600000000000000" pitchFamily="34" charset="-128"/>
            </a:endParaRPr>
          </a:p>
          <a:p>
            <a:r>
              <a:rPr lang="ja-JP" altLang="en-US" dirty="0">
                <a:latin typeface="HGMaruGothicMPRO" panose="020F0600000000000000" pitchFamily="34" charset="-128"/>
                <a:ea typeface="HGMaruGothicMPRO" panose="020F0600000000000000" pitchFamily="34" charset="-128"/>
              </a:rPr>
              <a:t>　　ミーティング</a:t>
            </a:r>
            <a:r>
              <a:rPr lang="en-US" altLang="ja-JP" dirty="0">
                <a:latin typeface="HGMaruGothicMPRO" panose="020F0600000000000000" pitchFamily="34" charset="-128"/>
                <a:ea typeface="HGMaruGothicMPRO" panose="020F0600000000000000" pitchFamily="34" charset="-128"/>
              </a:rPr>
              <a:t>ID</a:t>
            </a:r>
            <a:r>
              <a:rPr lang="ja-JP" altLang="en-US" dirty="0">
                <a:latin typeface="HGMaruGothicMPRO" panose="020F0600000000000000" pitchFamily="34" charset="-128"/>
                <a:ea typeface="HGMaruGothicMPRO" panose="020F0600000000000000" pitchFamily="34" charset="-128"/>
              </a:rPr>
              <a:t>とパスワードは他人に教えないでください。</a:t>
            </a:r>
            <a:endParaRPr kumimoji="1" lang="en-US" altLang="ja-JP" dirty="0">
              <a:latin typeface="HGMaruGothicMPRO" panose="020F0600000000000000" pitchFamily="34" charset="-128"/>
              <a:ea typeface="HGMaruGothicMPRO" panose="020F0600000000000000" pitchFamily="34" charset="-128"/>
            </a:endParaRPr>
          </a:p>
        </p:txBody>
      </p:sp>
      <p:sp>
        <p:nvSpPr>
          <p:cNvPr id="6" name="テキスト ボックス 5">
            <a:extLst>
              <a:ext uri="{FF2B5EF4-FFF2-40B4-BE49-F238E27FC236}">
                <a16:creationId xmlns:a16="http://schemas.microsoft.com/office/drawing/2014/main" id="{0BF0C6A8-A0D6-4E12-8EA3-0C765DC462BE}"/>
              </a:ext>
            </a:extLst>
          </p:cNvPr>
          <p:cNvSpPr txBox="1"/>
          <p:nvPr/>
        </p:nvSpPr>
        <p:spPr>
          <a:xfrm>
            <a:off x="1209675" y="3197345"/>
            <a:ext cx="6417141" cy="646331"/>
          </a:xfrm>
          <a:prstGeom prst="rect">
            <a:avLst/>
          </a:prstGeom>
          <a:noFill/>
        </p:spPr>
        <p:txBody>
          <a:bodyPr wrap="none" rtlCol="0">
            <a:spAutoFit/>
          </a:bodyPr>
          <a:lstStyle/>
          <a:p>
            <a:r>
              <a:rPr lang="ja-JP" altLang="en-US" dirty="0">
                <a:latin typeface="HGMaruGothicMPRO" panose="020F0600000000000000" pitchFamily="34" charset="-128"/>
                <a:ea typeface="HGMaruGothicMPRO" panose="020F0600000000000000" pitchFamily="34" charset="-128"/>
              </a:rPr>
              <a:t>５</a:t>
            </a:r>
            <a:r>
              <a:rPr kumimoji="1" lang="ja-JP" altLang="en-US" dirty="0">
                <a:latin typeface="HGMaruGothicMPRO" panose="020F0600000000000000" pitchFamily="34" charset="-128"/>
                <a:ea typeface="HGMaruGothicMPRO" panose="020F0600000000000000" pitchFamily="34" charset="-128"/>
              </a:rPr>
              <a:t>　質問等がある場合はリアクションボタンより挙手をし、</a:t>
            </a:r>
            <a:endParaRPr kumimoji="1" lang="en-US" altLang="ja-JP" dirty="0">
              <a:latin typeface="HGMaruGothicMPRO" panose="020F0600000000000000" pitchFamily="34" charset="-128"/>
              <a:ea typeface="HGMaruGothicMPRO" panose="020F0600000000000000" pitchFamily="34" charset="-128"/>
            </a:endParaRPr>
          </a:p>
          <a:p>
            <a:r>
              <a:rPr lang="ja-JP" altLang="en-US" dirty="0">
                <a:latin typeface="HGMaruGothicMPRO" panose="020F0600000000000000" pitchFamily="34" charset="-128"/>
                <a:ea typeface="HGMaruGothicMPRO" panose="020F0600000000000000" pitchFamily="34" charset="-128"/>
              </a:rPr>
              <a:t>　　</a:t>
            </a:r>
            <a:r>
              <a:rPr kumimoji="1" lang="ja-JP" altLang="en-US" dirty="0">
                <a:latin typeface="HGMaruGothicMPRO" panose="020F0600000000000000" pitchFamily="34" charset="-128"/>
                <a:ea typeface="HGMaruGothicMPRO" panose="020F0600000000000000" pitchFamily="34" charset="-128"/>
              </a:rPr>
              <a:t>指名されたらミュートを</a:t>
            </a:r>
            <a:r>
              <a:rPr lang="ja-JP" altLang="en-US" dirty="0">
                <a:latin typeface="HGMaruGothicMPRO" panose="020F0600000000000000" pitchFamily="34" charset="-128"/>
                <a:ea typeface="HGMaruGothicMPRO" panose="020F0600000000000000" pitchFamily="34" charset="-128"/>
              </a:rPr>
              <a:t>解除してお話しください。</a:t>
            </a:r>
            <a:endParaRPr kumimoji="1" lang="ja-JP" altLang="en-US" dirty="0">
              <a:latin typeface="HGMaruGothicMPRO" panose="020F0600000000000000" pitchFamily="34" charset="-128"/>
              <a:ea typeface="HGMaruGothicMPRO" panose="020F0600000000000000" pitchFamily="34" charset="-128"/>
            </a:endParaRPr>
          </a:p>
        </p:txBody>
      </p:sp>
      <p:sp>
        <p:nvSpPr>
          <p:cNvPr id="7" name="テキスト ボックス 6">
            <a:extLst>
              <a:ext uri="{FF2B5EF4-FFF2-40B4-BE49-F238E27FC236}">
                <a16:creationId xmlns:a16="http://schemas.microsoft.com/office/drawing/2014/main" id="{AF3AE93B-0150-4C01-98F4-99097A6470C3}"/>
              </a:ext>
            </a:extLst>
          </p:cNvPr>
          <p:cNvSpPr txBox="1"/>
          <p:nvPr/>
        </p:nvSpPr>
        <p:spPr>
          <a:xfrm>
            <a:off x="1209675" y="3986454"/>
            <a:ext cx="9246442" cy="923330"/>
          </a:xfrm>
          <a:prstGeom prst="rect">
            <a:avLst/>
          </a:prstGeom>
          <a:noFill/>
        </p:spPr>
        <p:txBody>
          <a:bodyPr wrap="none" rtlCol="0">
            <a:spAutoFit/>
          </a:bodyPr>
          <a:lstStyle/>
          <a:p>
            <a:r>
              <a:rPr lang="ja-JP" altLang="en-US" dirty="0">
                <a:latin typeface="HGMaruGothicMPRO" panose="020F0600000000000000" pitchFamily="34" charset="-128"/>
                <a:ea typeface="HGMaruGothicMPRO" panose="020F0600000000000000" pitchFamily="34" charset="-128"/>
              </a:rPr>
              <a:t>６</a:t>
            </a:r>
            <a:r>
              <a:rPr kumimoji="1" lang="ja-JP" altLang="en-US" dirty="0">
                <a:latin typeface="HGMaruGothicMPRO" panose="020F0600000000000000" pitchFamily="34" charset="-128"/>
                <a:ea typeface="HGMaruGothicMPRO" panose="020F0600000000000000" pitchFamily="34" charset="-128"/>
              </a:rPr>
              <a:t>　録画は任意ですが個人の使用範囲に留め、</a:t>
            </a:r>
            <a:r>
              <a:rPr kumimoji="1" lang="en-US" altLang="ja-JP" dirty="0">
                <a:latin typeface="HGMaruGothicMPRO" panose="020F0600000000000000" pitchFamily="34" charset="-128"/>
                <a:ea typeface="HGMaruGothicMPRO" panose="020F0600000000000000" pitchFamily="34" charset="-128"/>
              </a:rPr>
              <a:t>SNS</a:t>
            </a:r>
            <a:r>
              <a:rPr kumimoji="1" lang="ja-JP" altLang="en-US" dirty="0">
                <a:latin typeface="HGMaruGothicMPRO" panose="020F0600000000000000" pitchFamily="34" charset="-128"/>
                <a:ea typeface="HGMaruGothicMPRO" panose="020F0600000000000000" pitchFamily="34" charset="-128"/>
              </a:rPr>
              <a:t>など公の場にアップロードしないで</a:t>
            </a:r>
            <a:endParaRPr kumimoji="1" lang="en-US" altLang="ja-JP" dirty="0">
              <a:latin typeface="HGMaruGothicMPRO" panose="020F0600000000000000" pitchFamily="34" charset="-128"/>
              <a:ea typeface="HGMaruGothicMPRO" panose="020F0600000000000000" pitchFamily="34" charset="-128"/>
            </a:endParaRPr>
          </a:p>
          <a:p>
            <a:r>
              <a:rPr lang="ja-JP" altLang="en-US" dirty="0">
                <a:latin typeface="HGMaruGothicMPRO" panose="020F0600000000000000" pitchFamily="34" charset="-128"/>
                <a:ea typeface="HGMaruGothicMPRO" panose="020F0600000000000000" pitchFamily="34" charset="-128"/>
              </a:rPr>
              <a:t>　　ください。</a:t>
            </a:r>
            <a:endParaRPr lang="en-US" altLang="ja-JP" dirty="0">
              <a:latin typeface="HGMaruGothicMPRO" panose="020F0600000000000000" pitchFamily="34" charset="-128"/>
              <a:ea typeface="HGMaruGothicMPRO" panose="020F0600000000000000" pitchFamily="34" charset="-128"/>
            </a:endParaRPr>
          </a:p>
          <a:p>
            <a:r>
              <a:rPr lang="ja-JP" altLang="en-US" dirty="0">
                <a:latin typeface="HGMaruGothicMPRO" panose="020F0600000000000000" pitchFamily="34" charset="-128"/>
                <a:ea typeface="HGMaruGothicMPRO" panose="020F0600000000000000" pitchFamily="34" charset="-128"/>
              </a:rPr>
              <a:t>　　</a:t>
            </a:r>
            <a:r>
              <a:rPr lang="en-US" altLang="ja-JP" dirty="0">
                <a:latin typeface="HGMaruGothicMPRO" panose="020F0600000000000000" pitchFamily="34" charset="-128"/>
                <a:ea typeface="HGMaruGothicMPRO" panose="020F0600000000000000" pitchFamily="34" charset="-128"/>
              </a:rPr>
              <a:t>ZOOM</a:t>
            </a:r>
            <a:r>
              <a:rPr lang="ja-JP" altLang="en-US" dirty="0">
                <a:latin typeface="HGMaruGothicMPRO" panose="020F0600000000000000" pitchFamily="34" charset="-128"/>
                <a:ea typeface="HGMaruGothicMPRO" panose="020F0600000000000000" pitchFamily="34" charset="-128"/>
              </a:rPr>
              <a:t>の録画機能は使用できません。</a:t>
            </a:r>
            <a:endParaRPr kumimoji="1" lang="ja-JP" altLang="en-US" dirty="0">
              <a:latin typeface="HGMaruGothicMPRO" panose="020F0600000000000000" pitchFamily="34" charset="-128"/>
              <a:ea typeface="HGMaruGothicMPRO" panose="020F0600000000000000" pitchFamily="34" charset="-128"/>
            </a:endParaRPr>
          </a:p>
        </p:txBody>
      </p:sp>
      <p:sp>
        <p:nvSpPr>
          <p:cNvPr id="8" name="テキスト ボックス 7">
            <a:extLst>
              <a:ext uri="{FF2B5EF4-FFF2-40B4-BE49-F238E27FC236}">
                <a16:creationId xmlns:a16="http://schemas.microsoft.com/office/drawing/2014/main" id="{86086C64-622E-4603-8E01-0CEE5B8CFCCF}"/>
              </a:ext>
            </a:extLst>
          </p:cNvPr>
          <p:cNvSpPr txBox="1"/>
          <p:nvPr/>
        </p:nvSpPr>
        <p:spPr>
          <a:xfrm>
            <a:off x="1209675" y="1548444"/>
            <a:ext cx="6715300" cy="369332"/>
          </a:xfrm>
          <a:prstGeom prst="rect">
            <a:avLst/>
          </a:prstGeom>
          <a:noFill/>
        </p:spPr>
        <p:txBody>
          <a:bodyPr wrap="none" rtlCol="0">
            <a:spAutoFit/>
          </a:bodyPr>
          <a:lstStyle/>
          <a:p>
            <a:r>
              <a:rPr lang="ja-JP" altLang="en-US" dirty="0">
                <a:latin typeface="HGMaruGothicMPRO" panose="020F0600000000000000" pitchFamily="34" charset="-128"/>
                <a:ea typeface="HGMaruGothicMPRO" panose="020F0600000000000000" pitchFamily="34" charset="-128"/>
              </a:rPr>
              <a:t>２</a:t>
            </a:r>
            <a:r>
              <a:rPr kumimoji="1" lang="ja-JP" altLang="en-US" dirty="0">
                <a:latin typeface="HGMaruGothicMPRO" panose="020F0600000000000000" pitchFamily="34" charset="-128"/>
                <a:ea typeface="HGMaruGothicMPRO" panose="020F0600000000000000" pitchFamily="34" charset="-128"/>
              </a:rPr>
              <a:t>　</a:t>
            </a:r>
            <a:r>
              <a:rPr kumimoji="1" lang="en-US" altLang="ja-JP" dirty="0">
                <a:latin typeface="HGMaruGothicMPRO" panose="020F0600000000000000" pitchFamily="34" charset="-128"/>
                <a:ea typeface="HGMaruGothicMPRO" panose="020F0600000000000000" pitchFamily="34" charset="-128"/>
              </a:rPr>
              <a:t>ZOOM</a:t>
            </a:r>
            <a:r>
              <a:rPr kumimoji="1" lang="ja-JP" altLang="en-US" dirty="0">
                <a:latin typeface="HGMaruGothicMPRO" panose="020F0600000000000000" pitchFamily="34" charset="-128"/>
                <a:ea typeface="HGMaruGothicMPRO" panose="020F0600000000000000" pitchFamily="34" charset="-128"/>
              </a:rPr>
              <a:t>入室の際に名前をフルネームで表示してください。</a:t>
            </a:r>
          </a:p>
        </p:txBody>
      </p:sp>
      <p:sp>
        <p:nvSpPr>
          <p:cNvPr id="10" name="テキスト ボックス 9">
            <a:extLst>
              <a:ext uri="{FF2B5EF4-FFF2-40B4-BE49-F238E27FC236}">
                <a16:creationId xmlns:a16="http://schemas.microsoft.com/office/drawing/2014/main" id="{BBF62673-4EC2-449F-DDC3-3F98F766907B}"/>
              </a:ext>
            </a:extLst>
          </p:cNvPr>
          <p:cNvSpPr txBox="1"/>
          <p:nvPr/>
        </p:nvSpPr>
        <p:spPr>
          <a:xfrm>
            <a:off x="1058765" y="5029722"/>
            <a:ext cx="9548261" cy="1477328"/>
          </a:xfrm>
          <a:prstGeom prst="rect">
            <a:avLst/>
          </a:prstGeom>
          <a:noFill/>
        </p:spPr>
        <p:txBody>
          <a:bodyPr wrap="square" rtlCol="0">
            <a:spAutoFit/>
          </a:bodyPr>
          <a:lstStyle/>
          <a:p>
            <a:pPr indent="152400" algn="just"/>
            <a:r>
              <a:rPr kumimoji="1" lang="ja-JP" altLang="en-US" dirty="0">
                <a:latin typeface="HG丸ｺﾞｼｯｸM-PRO" panose="020F0600000000000000" pitchFamily="50" charset="-128"/>
                <a:ea typeface="HG丸ｺﾞｼｯｸM-PRO" panose="020F0600000000000000" pitchFamily="50" charset="-128"/>
              </a:rPr>
              <a:t>７　</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※参加にあたっては、デスク上で受講し、必要資料の用意を</a:t>
            </a:r>
            <a:r>
              <a:rPr lang="ja-JP" altLang="en-US"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してください</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p>
          <a:p>
            <a:pPr indent="381000" algn="just"/>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講習時間中は、ビデオを</a:t>
            </a:r>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ON</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にしてください。</a:t>
            </a:r>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(OFF</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は不参加とみなします。</a:t>
            </a:r>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indent="381000" algn="just"/>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講習中に講師の許可なく離席した場合や、ビデオを</a:t>
            </a:r>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OFF</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にした場合は、</a:t>
            </a:r>
            <a:endPar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indent="381000" algn="just"/>
            <a:r>
              <a:rPr lang="ja-JP" altLang="en-US"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当該講習会</a:t>
            </a:r>
            <a:r>
              <a:rPr lang="en-US"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の修了は認めません。また参加料の返金はいたしません。</a:t>
            </a:r>
          </a:p>
          <a:p>
            <a:endParaRPr kumimoji="1" lang="ja-JP" altLang="en-US" dirty="0"/>
          </a:p>
        </p:txBody>
      </p:sp>
    </p:spTree>
    <p:extLst>
      <p:ext uri="{BB962C8B-B14F-4D97-AF65-F5344CB8AC3E}">
        <p14:creationId xmlns:p14="http://schemas.microsoft.com/office/powerpoint/2010/main" val="909237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433FB-EAB9-A343-BA55-47E0B306E0E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0D7EC9B-02F5-8FB2-8654-CE28A360C212}"/>
              </a:ext>
            </a:extLst>
          </p:cNvPr>
          <p:cNvSpPr txBox="1"/>
          <p:nvPr/>
        </p:nvSpPr>
        <p:spPr>
          <a:xfrm>
            <a:off x="2214562" y="220789"/>
            <a:ext cx="7762875" cy="461665"/>
          </a:xfrm>
          <a:prstGeom prst="rect">
            <a:avLst/>
          </a:prstGeom>
          <a:noFill/>
        </p:spPr>
        <p:txBody>
          <a:bodyPr wrap="square" rtlCol="0">
            <a:spAutoFit/>
          </a:bodyPr>
          <a:lstStyle/>
          <a:p>
            <a:r>
              <a:rPr kumimoji="1" lang="ja-JP" altLang="en-US" sz="2400" dirty="0">
                <a:solidFill>
                  <a:srgbClr val="FF0000"/>
                </a:solidFill>
                <a:latin typeface="HGMaruGothicMPRO" panose="020F0600000000000000" pitchFamily="34" charset="-128"/>
                <a:ea typeface="HGMaruGothicMPRO" panose="020F0600000000000000" pitchFamily="34" charset="-128"/>
              </a:rPr>
              <a:t>　　　</a:t>
            </a:r>
            <a:r>
              <a:rPr lang="zh-CN" altLang="en-US" sz="2400" b="1" dirty="0">
                <a:solidFill>
                  <a:srgbClr val="FF0000"/>
                </a:solidFill>
                <a:latin typeface="SimSun" panose="02010600030101010101" pitchFamily="2" charset="-122"/>
                <a:ea typeface="SimSun" panose="02010600030101010101" pitchFamily="2" charset="-122"/>
              </a:rPr>
              <a:t>参加线上</a:t>
            </a:r>
            <a:r>
              <a:rPr lang="ja-JP" altLang="en-US" sz="2400" b="1" dirty="0">
                <a:solidFill>
                  <a:srgbClr val="FF0000"/>
                </a:solidFill>
                <a:latin typeface="SimSun" panose="02010600030101010101" pitchFamily="2" charset="-122"/>
                <a:ea typeface="SimSun" panose="02010600030101010101" pitchFamily="2" charset="-122"/>
              </a:rPr>
              <a:t>講習会（</a:t>
            </a:r>
            <a:r>
              <a:rPr lang="zh-CN" altLang="en-US" sz="2400" b="1" dirty="0">
                <a:solidFill>
                  <a:srgbClr val="FF0000"/>
                </a:solidFill>
                <a:latin typeface="SimSun" panose="02010600030101010101" pitchFamily="2" charset="-122"/>
                <a:ea typeface="SimSun" panose="02010600030101010101" pitchFamily="2" charset="-122"/>
              </a:rPr>
              <a:t>课程</a:t>
            </a:r>
            <a:r>
              <a:rPr lang="ja-JP" altLang="en-US" sz="2400" b="1" dirty="0">
                <a:solidFill>
                  <a:srgbClr val="FF0000"/>
                </a:solidFill>
                <a:latin typeface="SimSun" panose="02010600030101010101" pitchFamily="2" charset="-122"/>
                <a:ea typeface="SimSun" panose="02010600030101010101" pitchFamily="2" charset="-122"/>
              </a:rPr>
              <a:t>）</a:t>
            </a:r>
            <a:r>
              <a:rPr lang="zh-CN" altLang="en-US" sz="2400" b="1" dirty="0">
                <a:solidFill>
                  <a:srgbClr val="FF0000"/>
                </a:solidFill>
                <a:latin typeface="SimSun" panose="02010600030101010101" pitchFamily="2" charset="-122"/>
                <a:ea typeface="SimSun" panose="02010600030101010101" pitchFamily="2" charset="-122"/>
              </a:rPr>
              <a:t>的注意事项</a:t>
            </a:r>
            <a:endParaRPr kumimoji="1" lang="ja-JP" altLang="en-US" sz="2400" b="1" dirty="0">
              <a:solidFill>
                <a:srgbClr val="FF0000"/>
              </a:solidFill>
              <a:latin typeface="SimSun" panose="02010600030101010101" pitchFamily="2" charset="-122"/>
              <a:ea typeface="SimSun" panose="02010600030101010101" pitchFamily="2" charset="-122"/>
            </a:endParaRPr>
          </a:p>
        </p:txBody>
      </p:sp>
      <p:sp>
        <p:nvSpPr>
          <p:cNvPr id="3" name="テキスト ボックス 2">
            <a:extLst>
              <a:ext uri="{FF2B5EF4-FFF2-40B4-BE49-F238E27FC236}">
                <a16:creationId xmlns:a16="http://schemas.microsoft.com/office/drawing/2014/main" id="{96F39158-133C-6BD8-BDD0-DA2C3988D678}"/>
              </a:ext>
            </a:extLst>
          </p:cNvPr>
          <p:cNvSpPr txBox="1"/>
          <p:nvPr/>
        </p:nvSpPr>
        <p:spPr>
          <a:xfrm>
            <a:off x="1209674" y="2054141"/>
            <a:ext cx="6572886" cy="923330"/>
          </a:xfrm>
          <a:prstGeom prst="rect">
            <a:avLst/>
          </a:prstGeom>
          <a:noFill/>
        </p:spPr>
        <p:txBody>
          <a:bodyPr wrap="square" rtlCol="0">
            <a:spAutoFit/>
          </a:bodyPr>
          <a:lstStyle/>
          <a:p>
            <a:r>
              <a:rPr kumimoji="1" lang="ja-JP" altLang="en-US" dirty="0">
                <a:latin typeface="DengXian" panose="02010600030101010101" pitchFamily="2" charset="-122"/>
                <a:ea typeface="DengXian" panose="02010600030101010101" pitchFamily="2" charset="-122"/>
              </a:rPr>
              <a:t>３　</a:t>
            </a:r>
            <a:r>
              <a:rPr lang="zh-CN" altLang="en-US" dirty="0">
                <a:latin typeface="DengXian" panose="02010600030101010101" pitchFamily="2" charset="-122"/>
                <a:ea typeface="DengXian" panose="02010600030101010101" pitchFamily="2" charset="-122"/>
              </a:rPr>
              <a:t>请始终保持麦克风静音。</a:t>
            </a:r>
          </a:p>
          <a:p>
            <a:endParaRPr lang="zh-CN" altLang="en-US" dirty="0">
              <a:latin typeface="SimSun" panose="02010600030101010101" pitchFamily="2" charset="-122"/>
              <a:ea typeface="SimSun" panose="02010600030101010101" pitchFamily="2" charset="-122"/>
            </a:endParaRPr>
          </a:p>
          <a:p>
            <a:endParaRPr kumimoji="1" lang="ja-JP" altLang="en-US" dirty="0">
              <a:latin typeface="HGMaruGothicMPRO" panose="020F0600000000000000" pitchFamily="34" charset="-128"/>
              <a:ea typeface="HGMaruGothicMPRO" panose="020F0600000000000000" pitchFamily="34" charset="-128"/>
            </a:endParaRPr>
          </a:p>
        </p:txBody>
      </p:sp>
      <p:sp>
        <p:nvSpPr>
          <p:cNvPr id="4" name="テキスト ボックス 3">
            <a:extLst>
              <a:ext uri="{FF2B5EF4-FFF2-40B4-BE49-F238E27FC236}">
                <a16:creationId xmlns:a16="http://schemas.microsoft.com/office/drawing/2014/main" id="{F0422D87-3208-2AC0-768D-B3EDB4E99A4D}"/>
              </a:ext>
            </a:extLst>
          </p:cNvPr>
          <p:cNvSpPr txBox="1"/>
          <p:nvPr/>
        </p:nvSpPr>
        <p:spPr>
          <a:xfrm>
            <a:off x="1209675" y="2498499"/>
            <a:ext cx="9671685" cy="923330"/>
          </a:xfrm>
          <a:prstGeom prst="rect">
            <a:avLst/>
          </a:prstGeom>
          <a:noFill/>
        </p:spPr>
        <p:txBody>
          <a:bodyPr wrap="square" rtlCol="0">
            <a:spAutoFit/>
          </a:bodyPr>
          <a:lstStyle/>
          <a:p>
            <a:r>
              <a:rPr kumimoji="1" lang="ja-JP" altLang="en-US" dirty="0">
                <a:latin typeface="DengXian" panose="02010600030101010101" pitchFamily="2" charset="-122"/>
                <a:ea typeface="DengXian" panose="02010600030101010101" pitchFamily="2" charset="-122"/>
              </a:rPr>
              <a:t>４　</a:t>
            </a:r>
            <a:r>
              <a:rPr lang="zh-CN" altLang="en-US" dirty="0"/>
              <a:t>为进行出席确认，请在进入会议时始终开启摄像头。</a:t>
            </a:r>
            <a:br>
              <a:rPr lang="zh-CN" altLang="en-US" dirty="0"/>
            </a:br>
            <a:r>
              <a:rPr lang="ja-JP" altLang="en-US" dirty="0"/>
              <a:t>　　</a:t>
            </a:r>
            <a:r>
              <a:rPr lang="zh-CN" altLang="en-US" dirty="0"/>
              <a:t>此外，如因网络环境原因无法使用摄像头的人员，将会适时进行出席确认。</a:t>
            </a:r>
          </a:p>
          <a:p>
            <a:endParaRPr lang="en-US" altLang="ja-JP" dirty="0">
              <a:latin typeface="HGMaruGothicMPRO" panose="020F0600000000000000" pitchFamily="34" charset="-128"/>
              <a:ea typeface="HGMaruGothicMPRO" panose="020F0600000000000000" pitchFamily="34" charset="-128"/>
            </a:endParaRPr>
          </a:p>
        </p:txBody>
      </p:sp>
      <p:sp>
        <p:nvSpPr>
          <p:cNvPr id="5" name="テキスト ボックス 4">
            <a:extLst>
              <a:ext uri="{FF2B5EF4-FFF2-40B4-BE49-F238E27FC236}">
                <a16:creationId xmlns:a16="http://schemas.microsoft.com/office/drawing/2014/main" id="{49423271-4DFA-D376-054A-D5DED12A45FF}"/>
              </a:ext>
            </a:extLst>
          </p:cNvPr>
          <p:cNvSpPr txBox="1"/>
          <p:nvPr/>
        </p:nvSpPr>
        <p:spPr>
          <a:xfrm>
            <a:off x="1209675" y="788424"/>
            <a:ext cx="7582525" cy="646331"/>
          </a:xfrm>
          <a:prstGeom prst="rect">
            <a:avLst/>
          </a:prstGeom>
          <a:noFill/>
        </p:spPr>
        <p:txBody>
          <a:bodyPr wrap="none" rtlCol="0">
            <a:spAutoFit/>
          </a:bodyPr>
          <a:lstStyle/>
          <a:p>
            <a:r>
              <a:rPr kumimoji="1" lang="ja-JP" altLang="en-US" dirty="0">
                <a:latin typeface="DengXian" panose="02010600030101010101" pitchFamily="2" charset="-122"/>
                <a:ea typeface="DengXian" panose="02010600030101010101" pitchFamily="2" charset="-122"/>
              </a:rPr>
              <a:t>１　</a:t>
            </a:r>
            <a:r>
              <a:rPr lang="zh-CN" altLang="en-US" dirty="0">
                <a:latin typeface="+mn-ea"/>
              </a:rPr>
              <a:t>除已报名参加线上</a:t>
            </a:r>
            <a:r>
              <a:rPr lang="ja-JP" altLang="en-US" dirty="0">
                <a:latin typeface="+mn-ea"/>
              </a:rPr>
              <a:t>講習会</a:t>
            </a:r>
            <a:r>
              <a:rPr lang="zh-CN" altLang="en-US" dirty="0">
                <a:latin typeface="+mn-ea"/>
              </a:rPr>
              <a:t>的人员外，其他任何人均不得在线参</a:t>
            </a:r>
            <a:r>
              <a:rPr lang="ja-JP" altLang="en-US" dirty="0">
                <a:latin typeface="+mn-ea"/>
              </a:rPr>
              <a:t>加</a:t>
            </a:r>
            <a:r>
              <a:rPr lang="zh-CN" altLang="en-US" dirty="0">
                <a:latin typeface="+mn-ea"/>
              </a:rPr>
              <a:t>。</a:t>
            </a:r>
          </a:p>
          <a:p>
            <a:r>
              <a:rPr lang="ja-JP" altLang="en-US" dirty="0">
                <a:latin typeface="+mn-ea"/>
              </a:rPr>
              <a:t>　　</a:t>
            </a:r>
            <a:r>
              <a:rPr lang="zh-CN" altLang="en-US" dirty="0">
                <a:latin typeface="+mn-ea"/>
              </a:rPr>
              <a:t>请不要与任何人分享</a:t>
            </a:r>
            <a:r>
              <a:rPr lang="en-US" altLang="ja-JP" dirty="0">
                <a:latin typeface="+mn-ea"/>
              </a:rPr>
              <a:t>【</a:t>
            </a:r>
            <a:r>
              <a:rPr lang="zh-CN" altLang="en-US" dirty="0">
                <a:latin typeface="+mn-ea"/>
              </a:rPr>
              <a:t>会议 </a:t>
            </a:r>
            <a:r>
              <a:rPr lang="en-US" altLang="zh-CN" dirty="0">
                <a:latin typeface="+mn-ea"/>
              </a:rPr>
              <a:t>ID</a:t>
            </a:r>
            <a:r>
              <a:rPr lang="en-US" altLang="ja-JP" dirty="0">
                <a:latin typeface="+mn-ea"/>
              </a:rPr>
              <a:t>】</a:t>
            </a:r>
            <a:r>
              <a:rPr lang="en-US" altLang="zh-CN" dirty="0">
                <a:latin typeface="+mn-ea"/>
              </a:rPr>
              <a:t> </a:t>
            </a:r>
            <a:r>
              <a:rPr lang="zh-CN" altLang="en-US" dirty="0">
                <a:latin typeface="+mn-ea"/>
              </a:rPr>
              <a:t>和</a:t>
            </a:r>
            <a:r>
              <a:rPr lang="en-US" altLang="ja-JP" dirty="0">
                <a:latin typeface="+mn-ea"/>
              </a:rPr>
              <a:t>【</a:t>
            </a:r>
            <a:r>
              <a:rPr lang="zh-CN" altLang="en-US" dirty="0">
                <a:latin typeface="+mn-ea"/>
              </a:rPr>
              <a:t>密码</a:t>
            </a:r>
            <a:r>
              <a:rPr lang="en-US" altLang="ja-JP" dirty="0">
                <a:latin typeface="+mn-ea"/>
              </a:rPr>
              <a:t>】</a:t>
            </a:r>
            <a:endParaRPr kumimoji="1" lang="en-US" altLang="ja-JP" dirty="0">
              <a:latin typeface="+mn-ea"/>
            </a:endParaRPr>
          </a:p>
        </p:txBody>
      </p:sp>
      <p:sp>
        <p:nvSpPr>
          <p:cNvPr id="6" name="テキスト ボックス 5">
            <a:extLst>
              <a:ext uri="{FF2B5EF4-FFF2-40B4-BE49-F238E27FC236}">
                <a16:creationId xmlns:a16="http://schemas.microsoft.com/office/drawing/2014/main" id="{8EA5CDCD-C396-B32A-2763-377ED094E75E}"/>
              </a:ext>
            </a:extLst>
          </p:cNvPr>
          <p:cNvSpPr txBox="1"/>
          <p:nvPr/>
        </p:nvSpPr>
        <p:spPr>
          <a:xfrm>
            <a:off x="1209675" y="3197345"/>
            <a:ext cx="7304405" cy="923330"/>
          </a:xfrm>
          <a:prstGeom prst="rect">
            <a:avLst/>
          </a:prstGeom>
          <a:noFill/>
        </p:spPr>
        <p:txBody>
          <a:bodyPr wrap="square" rtlCol="0">
            <a:spAutoFit/>
          </a:bodyPr>
          <a:lstStyle/>
          <a:p>
            <a:r>
              <a:rPr lang="ja-JP" altLang="en-US" dirty="0">
                <a:latin typeface="DengXian" panose="02010600030101010101" pitchFamily="2" charset="-122"/>
                <a:ea typeface="DengXian" panose="02010600030101010101" pitchFamily="2" charset="-122"/>
              </a:rPr>
              <a:t>５</a:t>
            </a:r>
            <a:r>
              <a:rPr kumimoji="1"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如果您有任何疑问，请按举手按钮。</a:t>
            </a:r>
          </a:p>
          <a:p>
            <a:r>
              <a:rPr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然后，当有人叫你说话时，取消静音并讲话</a:t>
            </a:r>
            <a:r>
              <a:rPr lang="zh-CN" altLang="en-US" dirty="0">
                <a:latin typeface="SimSun" panose="02010600030101010101" pitchFamily="2" charset="-122"/>
                <a:ea typeface="SimSun" panose="02010600030101010101" pitchFamily="2" charset="-122"/>
              </a:rPr>
              <a:t>。</a:t>
            </a:r>
          </a:p>
          <a:p>
            <a:endParaRPr kumimoji="1" lang="ja-JP" altLang="en-US" dirty="0">
              <a:latin typeface="HGMaruGothicMPRO" panose="020F0600000000000000" pitchFamily="34" charset="-128"/>
              <a:ea typeface="HGMaruGothicMPRO" panose="020F0600000000000000" pitchFamily="34" charset="-128"/>
            </a:endParaRPr>
          </a:p>
        </p:txBody>
      </p:sp>
      <p:sp>
        <p:nvSpPr>
          <p:cNvPr id="7" name="テキスト ボックス 6">
            <a:extLst>
              <a:ext uri="{FF2B5EF4-FFF2-40B4-BE49-F238E27FC236}">
                <a16:creationId xmlns:a16="http://schemas.microsoft.com/office/drawing/2014/main" id="{8ED471F9-CEBD-0CB3-81DF-735CFC6D2546}"/>
              </a:ext>
            </a:extLst>
          </p:cNvPr>
          <p:cNvSpPr txBox="1"/>
          <p:nvPr/>
        </p:nvSpPr>
        <p:spPr>
          <a:xfrm>
            <a:off x="1209675" y="3986454"/>
            <a:ext cx="7048724" cy="923330"/>
          </a:xfrm>
          <a:prstGeom prst="rect">
            <a:avLst/>
          </a:prstGeom>
          <a:noFill/>
        </p:spPr>
        <p:txBody>
          <a:bodyPr wrap="none" rtlCol="0">
            <a:spAutoFit/>
          </a:bodyPr>
          <a:lstStyle/>
          <a:p>
            <a:r>
              <a:rPr lang="ja-JP" altLang="en-US" dirty="0">
                <a:latin typeface="DengXian" panose="02010600030101010101" pitchFamily="2" charset="-122"/>
                <a:ea typeface="DengXian" panose="02010600030101010101" pitchFamily="2" charset="-122"/>
              </a:rPr>
              <a:t>６</a:t>
            </a:r>
            <a:r>
              <a:rPr kumimoji="1"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录音是可选的，但请仅将其保留供个人使用</a:t>
            </a:r>
          </a:p>
          <a:p>
            <a:r>
              <a:rPr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请不要上传到社交媒体</a:t>
            </a:r>
            <a:r>
              <a:rPr lang="ja-JP" altLang="en-US" dirty="0">
                <a:latin typeface="DengXian" panose="02010600030101010101" pitchFamily="2" charset="-122"/>
                <a:ea typeface="DengXian" panose="02010600030101010101" pitchFamily="2" charset="-122"/>
              </a:rPr>
              <a:t>（禁止戴上</a:t>
            </a:r>
            <a:r>
              <a:rPr lang="en-US" altLang="ja-JP" dirty="0">
                <a:latin typeface="DengXian" panose="02010600030101010101" pitchFamily="2" charset="-122"/>
                <a:ea typeface="DengXian" panose="02010600030101010101" pitchFamily="2" charset="-122"/>
              </a:rPr>
              <a:t>RED</a:t>
            </a:r>
            <a:r>
              <a:rPr lang="ja-JP" altLang="en-US" dirty="0">
                <a:latin typeface="DengXian" panose="02010600030101010101" pitchFamily="2" charset="-122"/>
                <a:ea typeface="DengXian" panose="02010600030101010101" pitchFamily="2" charset="-122"/>
              </a:rPr>
              <a:t>・</a:t>
            </a:r>
            <a:r>
              <a:rPr lang="en-US" altLang="ja-JP" dirty="0">
                <a:latin typeface="DengXian" panose="02010600030101010101" pitchFamily="2" charset="-122"/>
                <a:ea typeface="DengXian" panose="02010600030101010101" pitchFamily="2" charset="-122"/>
              </a:rPr>
              <a:t>WEXIN</a:t>
            </a:r>
            <a:r>
              <a:rPr lang="ja-JP" altLang="en-US"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等公共</a:t>
            </a:r>
            <a:r>
              <a:rPr lang="ja-JP" altLang="en-US" dirty="0">
                <a:latin typeface="DengXian" panose="02010600030101010101" pitchFamily="2" charset="-122"/>
                <a:ea typeface="DengXian" panose="02010600030101010101" pitchFamily="2" charset="-122"/>
              </a:rPr>
              <a:t>的</a:t>
            </a:r>
            <a:r>
              <a:rPr lang="zh-CN" altLang="en-US" dirty="0">
                <a:latin typeface="DengXian" panose="02010600030101010101" pitchFamily="2" charset="-122"/>
                <a:ea typeface="DengXian" panose="02010600030101010101" pitchFamily="2" charset="-122"/>
              </a:rPr>
              <a:t>上传</a:t>
            </a:r>
          </a:p>
          <a:p>
            <a:r>
              <a:rPr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 </a:t>
            </a:r>
            <a:r>
              <a:rPr lang="en-US" altLang="zh-CN" dirty="0">
                <a:latin typeface="DengXian" panose="02010600030101010101" pitchFamily="2" charset="-122"/>
                <a:ea typeface="DengXian" panose="02010600030101010101" pitchFamily="2" charset="-122"/>
              </a:rPr>
              <a:t>ZOOM</a:t>
            </a:r>
            <a:r>
              <a:rPr lang="zh-CN" altLang="en-US" dirty="0">
                <a:latin typeface="DengXian" panose="02010600030101010101" pitchFamily="2" charset="-122"/>
                <a:ea typeface="DengXian" panose="02010600030101010101" pitchFamily="2" charset="-122"/>
              </a:rPr>
              <a:t>的录制功能无法使用</a:t>
            </a:r>
            <a:r>
              <a:rPr lang="zh-CN" altLang="en-US" dirty="0">
                <a:latin typeface="SimSun" panose="02010600030101010101" pitchFamily="2" charset="-122"/>
                <a:ea typeface="SimSun" panose="02010600030101010101" pitchFamily="2" charset="-122"/>
              </a:rPr>
              <a:t>。</a:t>
            </a:r>
            <a:endParaRPr kumimoji="1" lang="ja-JP" altLang="en-US" dirty="0">
              <a:latin typeface="SimSun" panose="02010600030101010101" pitchFamily="2" charset="-122"/>
              <a:ea typeface="SimSun" panose="02010600030101010101" pitchFamily="2" charset="-122"/>
            </a:endParaRPr>
          </a:p>
        </p:txBody>
      </p:sp>
      <p:sp>
        <p:nvSpPr>
          <p:cNvPr id="8" name="テキスト ボックス 7">
            <a:extLst>
              <a:ext uri="{FF2B5EF4-FFF2-40B4-BE49-F238E27FC236}">
                <a16:creationId xmlns:a16="http://schemas.microsoft.com/office/drawing/2014/main" id="{38C81473-EE36-7EC3-77AD-F30D55D5D832}"/>
              </a:ext>
            </a:extLst>
          </p:cNvPr>
          <p:cNvSpPr txBox="1"/>
          <p:nvPr/>
        </p:nvSpPr>
        <p:spPr>
          <a:xfrm>
            <a:off x="1209674" y="1548444"/>
            <a:ext cx="8645525" cy="369332"/>
          </a:xfrm>
          <a:prstGeom prst="rect">
            <a:avLst/>
          </a:prstGeom>
          <a:noFill/>
        </p:spPr>
        <p:txBody>
          <a:bodyPr wrap="square" rtlCol="0">
            <a:spAutoFit/>
          </a:bodyPr>
          <a:lstStyle/>
          <a:p>
            <a:r>
              <a:rPr lang="ja-JP" altLang="en-US" dirty="0">
                <a:latin typeface="DengXian" panose="02010600030101010101" pitchFamily="2" charset="-122"/>
                <a:ea typeface="DengXian" panose="02010600030101010101" pitchFamily="2" charset="-122"/>
              </a:rPr>
              <a:t>２</a:t>
            </a:r>
            <a:r>
              <a:rPr kumimoji="1"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进入</a:t>
            </a:r>
            <a:r>
              <a:rPr lang="ja-JP" altLang="en-US" dirty="0">
                <a:latin typeface="DengXian" panose="02010600030101010101" pitchFamily="2" charset="-122"/>
                <a:ea typeface="DengXian" panose="02010600030101010101" pitchFamily="2" charset="-122"/>
              </a:rPr>
              <a:t>ＺＯＯＭ</a:t>
            </a:r>
            <a:r>
              <a:rPr lang="zh-CN" altLang="en-US" dirty="0">
                <a:latin typeface="DengXian" panose="02010600030101010101" pitchFamily="2" charset="-122"/>
                <a:ea typeface="DengXian" panose="02010600030101010101" pitchFamily="2" charset="-122"/>
              </a:rPr>
              <a:t>时，请将姓名显示为全名。</a:t>
            </a:r>
            <a:r>
              <a:rPr lang="ja-JP" altLang="en-US"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屏幕上在线列出</a:t>
            </a:r>
            <a:r>
              <a:rPr lang="ja-JP" altLang="en-US" dirty="0">
                <a:latin typeface="DengXian" panose="02010600030101010101" pitchFamily="2" charset="-122"/>
                <a:ea typeface="DengXian" panose="02010600030101010101" pitchFamily="2" charset="-122"/>
              </a:rPr>
              <a:t>）</a:t>
            </a:r>
            <a:endParaRPr lang="zh-CN" altLang="en-US" dirty="0">
              <a:latin typeface="DengXian" panose="02010600030101010101" pitchFamily="2" charset="-122"/>
              <a:ea typeface="DengXian" panose="02010600030101010101" pitchFamily="2" charset="-122"/>
            </a:endParaRPr>
          </a:p>
        </p:txBody>
      </p:sp>
      <p:sp>
        <p:nvSpPr>
          <p:cNvPr id="10" name="テキスト ボックス 9">
            <a:extLst>
              <a:ext uri="{FF2B5EF4-FFF2-40B4-BE49-F238E27FC236}">
                <a16:creationId xmlns:a16="http://schemas.microsoft.com/office/drawing/2014/main" id="{AA6B7B14-D422-B257-DC80-DEBB869F61A2}"/>
              </a:ext>
            </a:extLst>
          </p:cNvPr>
          <p:cNvSpPr txBox="1"/>
          <p:nvPr/>
        </p:nvSpPr>
        <p:spPr>
          <a:xfrm>
            <a:off x="1209674" y="5029722"/>
            <a:ext cx="9397352" cy="1477328"/>
          </a:xfrm>
          <a:prstGeom prst="rect">
            <a:avLst/>
          </a:prstGeom>
          <a:noFill/>
        </p:spPr>
        <p:txBody>
          <a:bodyPr wrap="square" rtlCol="0">
            <a:spAutoFit/>
          </a:bodyPr>
          <a:lstStyle/>
          <a:p>
            <a:r>
              <a:rPr kumimoji="1" lang="ja-JP" altLang="en-US" dirty="0">
                <a:latin typeface="DengXian" panose="02010600030101010101" pitchFamily="2" charset="-122"/>
                <a:ea typeface="DengXian" panose="02010600030101010101" pitchFamily="2" charset="-122"/>
              </a:rPr>
              <a:t>７　</a:t>
            </a:r>
            <a:r>
              <a:rPr kumimoji="1" lang="en-US" altLang="ja-JP"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参加课程时，请坐在自己的办公桌前并准备好必要的教科书</a:t>
            </a:r>
          </a:p>
          <a:p>
            <a:r>
              <a:rPr lang="en-US" altLang="ja-JP" sz="1800" kern="100" dirty="0">
                <a:effectLst/>
                <a:latin typeface="DengXian" panose="02010600030101010101" pitchFamily="2" charset="-122"/>
                <a:ea typeface="DengXian" panose="02010600030101010101" pitchFamily="2" charset="-122"/>
                <a:cs typeface="Times New Roman" panose="02020603050405020304" pitchFamily="18" charset="0"/>
              </a:rPr>
              <a:t>   </a:t>
            </a:r>
            <a:r>
              <a:rPr lang="ja-JP" altLang="en-US" sz="1800" kern="100" dirty="0">
                <a:effectLst/>
                <a:latin typeface="DengXian" panose="02010600030101010101" pitchFamily="2" charset="-122"/>
                <a:ea typeface="DengXian" panose="02010600030101010101" pitchFamily="2" charset="-122"/>
                <a:cs typeface="Times New Roman" panose="02020603050405020304" pitchFamily="18" charset="0"/>
              </a:rPr>
              <a:t>　　</a:t>
            </a:r>
            <a:r>
              <a:rPr lang="zh-CN" altLang="en-US" dirty="0">
                <a:latin typeface="DengXian" panose="02010600030101010101" pitchFamily="2" charset="-122"/>
                <a:ea typeface="DengXian" panose="02010600030101010101" pitchFamily="2" charset="-122"/>
              </a:rPr>
              <a:t>请在课程讨保持视频开启。（关闭视频将被视为不参</a:t>
            </a:r>
            <a:r>
              <a:rPr lang="ja-JP" altLang="en-US" dirty="0">
                <a:latin typeface="DengXian" panose="02010600030101010101" pitchFamily="2" charset="-122"/>
                <a:ea typeface="DengXian" panose="02010600030101010101" pitchFamily="2" charset="-122"/>
              </a:rPr>
              <a:t>加</a:t>
            </a:r>
            <a:r>
              <a:rPr lang="zh-CN" altLang="en-US" dirty="0">
                <a:latin typeface="DengXian" panose="02010600030101010101" pitchFamily="2" charset="-122"/>
                <a:ea typeface="DengXian" panose="02010600030101010101" pitchFamily="2" charset="-122"/>
              </a:rPr>
              <a:t>课程。）</a:t>
            </a:r>
          </a:p>
          <a:p>
            <a:r>
              <a:rPr lang="ja-JP" altLang="en-US" dirty="0">
                <a:latin typeface="DengXian" panose="02010600030101010101" pitchFamily="2" charset="-122"/>
                <a:ea typeface="DengXian" panose="02010600030101010101" pitchFamily="2" charset="-122"/>
              </a:rPr>
              <a:t>　　</a:t>
            </a:r>
            <a:r>
              <a:rPr lang="en-US" altLang="ja-JP"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如果您在课</a:t>
            </a:r>
            <a:r>
              <a:rPr lang="ja-JP" altLang="en-US" dirty="0">
                <a:latin typeface="DengXian" panose="02010600030101010101" pitchFamily="2" charset="-122"/>
                <a:ea typeface="DengXian" panose="02010600030101010101" pitchFamily="2" charset="-122"/>
              </a:rPr>
              <a:t>程</a:t>
            </a:r>
            <a:r>
              <a:rPr lang="zh-CN" altLang="en-US" dirty="0">
                <a:latin typeface="DengXian" panose="02010600030101010101" pitchFamily="2" charset="-122"/>
                <a:ea typeface="DengXian" panose="02010600030101010101" pitchFamily="2" charset="-122"/>
              </a:rPr>
              <a:t>上未经老师</a:t>
            </a:r>
            <a:r>
              <a:rPr lang="ja-JP" altLang="en-US"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讲师</a:t>
            </a:r>
            <a:r>
              <a:rPr lang="ja-JP" altLang="en-US"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许可离开教室或关闭视频，</a:t>
            </a:r>
          </a:p>
          <a:p>
            <a:r>
              <a:rPr lang="ja-JP" altLang="en-US" dirty="0">
                <a:latin typeface="DengXian" panose="02010600030101010101" pitchFamily="2" charset="-122"/>
                <a:ea typeface="DengXian" panose="02010600030101010101" pitchFamily="2" charset="-122"/>
              </a:rPr>
              <a:t>　　　　</a:t>
            </a:r>
            <a:r>
              <a:rPr lang="zh-CN" altLang="en-US" dirty="0">
                <a:latin typeface="DengXian" panose="02010600030101010101" pitchFamily="2" charset="-122"/>
                <a:ea typeface="DengXian" panose="02010600030101010101" pitchFamily="2" charset="-122"/>
              </a:rPr>
              <a:t>则将被视为未完成课程。学费</a:t>
            </a:r>
            <a:r>
              <a:rPr lang="ja-JP" altLang="en-US" dirty="0">
                <a:latin typeface="DengXian" panose="02010600030101010101" pitchFamily="2" charset="-122"/>
                <a:ea typeface="DengXian" panose="02010600030101010101" pitchFamily="2" charset="-122"/>
              </a:rPr>
              <a:t>（</a:t>
            </a:r>
            <a:r>
              <a:rPr lang="zh-CN" altLang="en-US" dirty="0">
                <a:latin typeface="DengXian" panose="02010600030101010101" pitchFamily="2" charset="-122"/>
                <a:ea typeface="DengXian" panose="02010600030101010101" pitchFamily="2" charset="-122"/>
              </a:rPr>
              <a:t>课程</a:t>
            </a:r>
            <a:r>
              <a:rPr lang="ja-JP" altLang="en-US" dirty="0">
                <a:latin typeface="DengXian" panose="02010600030101010101" pitchFamily="2" charset="-122"/>
                <a:ea typeface="DengXian" panose="02010600030101010101" pitchFamily="2" charset="-122"/>
              </a:rPr>
              <a:t>費）</a:t>
            </a:r>
            <a:r>
              <a:rPr lang="zh-CN" altLang="en-US" dirty="0">
                <a:latin typeface="DengXian" panose="02010600030101010101" pitchFamily="2" charset="-122"/>
                <a:ea typeface="DengXian" panose="02010600030101010101" pitchFamily="2" charset="-122"/>
              </a:rPr>
              <a:t>将不予退还。</a:t>
            </a:r>
          </a:p>
          <a:p>
            <a:endParaRPr kumimoji="1" lang="ja-JP" altLang="en-US" dirty="0"/>
          </a:p>
        </p:txBody>
      </p:sp>
    </p:spTree>
    <p:extLst>
      <p:ext uri="{BB962C8B-B14F-4D97-AF65-F5344CB8AC3E}">
        <p14:creationId xmlns:p14="http://schemas.microsoft.com/office/powerpoint/2010/main" val="3504514081"/>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TotalTime>
  <Words>371</Words>
  <Application>Microsoft Office PowerPoint</Application>
  <PresentationFormat>ワイド画面</PresentationFormat>
  <Paragraphs>31</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DengXian</vt:lpstr>
      <vt:lpstr>HGMaruGothicMPRO</vt:lpstr>
      <vt:lpstr>HGMaruGothicMPRO</vt:lpstr>
      <vt:lpstr>SimSun</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komine takayuki</dc:creator>
  <cp:lastModifiedBy>takayuki komine</cp:lastModifiedBy>
  <cp:revision>47</cp:revision>
  <dcterms:created xsi:type="dcterms:W3CDTF">2020-12-02T09:11:26Z</dcterms:created>
  <dcterms:modified xsi:type="dcterms:W3CDTF">2025-11-09T07:01:20Z</dcterms:modified>
</cp:coreProperties>
</file>