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8" r:id="rId2"/>
    <p:sldId id="451" r:id="rId3"/>
    <p:sldId id="492" r:id="rId4"/>
    <p:sldId id="493" r:id="rId5"/>
    <p:sldId id="512" r:id="rId6"/>
    <p:sldId id="495" r:id="rId7"/>
    <p:sldId id="527" r:id="rId8"/>
    <p:sldId id="506" r:id="rId9"/>
    <p:sldId id="496" r:id="rId10"/>
    <p:sldId id="508" r:id="rId11"/>
    <p:sldId id="507" r:id="rId12"/>
    <p:sldId id="528" r:id="rId13"/>
    <p:sldId id="522" r:id="rId14"/>
    <p:sldId id="529" r:id="rId15"/>
    <p:sldId id="498" r:id="rId16"/>
    <p:sldId id="511" r:id="rId17"/>
    <p:sldId id="530" r:id="rId18"/>
    <p:sldId id="532" r:id="rId19"/>
    <p:sldId id="533" r:id="rId20"/>
    <p:sldId id="531" r:id="rId21"/>
    <p:sldId id="534" r:id="rId22"/>
    <p:sldId id="526" r:id="rId2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03" userDrawn="1">
          <p15:clr>
            <a:srgbClr val="A4A3A4"/>
          </p15:clr>
        </p15:guide>
        <p15:guide id="2" orient="horz" pos="3362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404040"/>
    <a:srgbClr val="00B0F0"/>
    <a:srgbClr val="0099FF"/>
    <a:srgbClr val="FF66FF"/>
    <a:srgbClr val="006600"/>
    <a:srgbClr val="B2B2B2"/>
    <a:srgbClr val="969696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9" autoAdjust="0"/>
    <p:restoredTop sz="96200" autoAdjust="0"/>
  </p:normalViewPr>
  <p:slideViewPr>
    <p:cSldViewPr snapToGrid="0">
      <p:cViewPr varScale="1">
        <p:scale>
          <a:sx n="210" d="100"/>
          <a:sy n="210" d="100"/>
        </p:scale>
        <p:origin x="1968" y="184"/>
      </p:cViewPr>
      <p:guideLst>
        <p:guide pos="703"/>
        <p:guide orient="horz" pos="33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422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579A-22BD-4CE9-9726-40249CB091E0}" type="datetimeFigureOut">
              <a:rPr kumimoji="1" lang="ja-JP" altLang="en-US" smtClean="0"/>
              <a:t>2023/9/21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0F917-2210-4A4F-831B-71DE203E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639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&lt;ヘッダー&gt;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408277" y="40784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&lt;日付/時刻&gt;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76665" y="9222121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&lt;フッター&gt;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3408277" y="9222121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0EAEAC3-D8B1-4DE2-9E5C-E023C8A3A56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994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094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041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454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85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92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6849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994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0476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4685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59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298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994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99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744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035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65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181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0EAEAC3-D8B1-4DE2-9E5C-E023C8A3A56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08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ページ目以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FB4D6311-5802-8E9E-FD6E-F3279CCDB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4864" y="64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6552FA-2F40-4A62-A10C-2AF75C7ED1E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4FBD2343-EE06-3AA2-41C7-26FC8CBB680E}"/>
              </a:ext>
            </a:extLst>
          </p:cNvPr>
          <p:cNvSpPr/>
          <p:nvPr userDrawn="1"/>
        </p:nvSpPr>
        <p:spPr>
          <a:xfrm>
            <a:off x="-960" y="6505872"/>
            <a:ext cx="9143280" cy="36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1"/>
          <p:cNvSpPr/>
          <p:nvPr/>
        </p:nvSpPr>
        <p:spPr>
          <a:xfrm>
            <a:off x="0" y="0"/>
            <a:ext cx="9143280" cy="359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正方形/長方形 7"/>
          <p:cNvSpPr/>
          <p:nvPr userDrawn="1"/>
        </p:nvSpPr>
        <p:spPr>
          <a:xfrm>
            <a:off x="262395" y="39757"/>
            <a:ext cx="1789043" cy="270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800" dirty="0">
                <a:solidFill>
                  <a:srgbClr val="FF0000"/>
                </a:solidFill>
              </a:rPr>
              <a:t>会員利用限定</a:t>
            </a:r>
            <a:endParaRPr kumimoji="1" lang="ja-JP" altLang="en-US" sz="1800" dirty="0"/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C8B26C56-5FFB-BCD7-8F91-DF54FFD1F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508"/>
            <a:ext cx="386080" cy="386080"/>
          </a:xfrm>
          <a:prstGeom prst="rect">
            <a:avLst/>
          </a:prstGeom>
        </p:spPr>
      </p:pic>
      <p:sp>
        <p:nvSpPr>
          <p:cNvPr id="2" name="CustomShape 3"/>
          <p:cNvSpPr/>
          <p:nvPr/>
        </p:nvSpPr>
        <p:spPr>
          <a:xfrm>
            <a:off x="383883" y="6509266"/>
            <a:ext cx="3411951" cy="35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l">
              <a:lnSpc>
                <a:spcPct val="100000"/>
              </a:lnSpc>
            </a:pPr>
            <a:r>
              <a:rPr lang="ja-JP" altLang="en-US" sz="1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</a:rPr>
              <a:t>公益</a:t>
            </a:r>
            <a:r>
              <a:rPr lang="ja-JP" altLang="en-US" sz="1400" b="1" strike="noStrike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</a:rPr>
              <a:t>財団法人　神奈川県</a:t>
            </a:r>
            <a:r>
              <a:rPr lang="ja-JP" altLang="en-US" sz="14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メイリオ"/>
                <a:ea typeface="メイリオ"/>
              </a:rPr>
              <a:t>スキー連盟</a:t>
            </a:r>
            <a:endParaRPr lang="en-US" sz="1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タイトル プレースホルダー 14">
            <a:extLst>
              <a:ext uri="{FF2B5EF4-FFF2-40B4-BE49-F238E27FC236}">
                <a16:creationId xmlns:a16="http://schemas.microsoft.com/office/drawing/2014/main" id="{5B8D22D1-B1DB-99DD-2AF4-F363D109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9" indent="-323992" algn="l" defTabSz="914377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j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hyperlink" Target="https://oekaki-smile.com/object/notepc/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zoom.us/hc/j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60724" y="1773926"/>
            <a:ext cx="8632264" cy="224856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ja-JP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指導者養成講習会</a:t>
            </a:r>
            <a:endParaRPr lang="en-US" altLang="ja-JP" sz="48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>
              <a:defRPr/>
            </a:pPr>
            <a:r>
              <a:rPr lang="ja-JP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参加者向け</a:t>
            </a:r>
            <a:endParaRPr lang="en-US" altLang="ja-JP" sz="48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>
              <a:defRPr/>
            </a:pPr>
            <a:r>
              <a:rPr lang="en-US" altLang="ja-JP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操作説明資料</a:t>
            </a:r>
            <a:endParaRPr lang="en-US" altLang="ja-JP" sz="48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98660" y="5742647"/>
            <a:ext cx="6472511" cy="9413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 algn="r">
              <a:defRPr/>
            </a:pP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教育本部　検定委員会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90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43457" t="33817" r="20198" b="20369"/>
          <a:stretch/>
        </p:blipFill>
        <p:spPr>
          <a:xfrm>
            <a:off x="2890923" y="2868805"/>
            <a:ext cx="3798192" cy="2269484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66"/>
            <a:ext cx="8510415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　主催者がミーティングパスワードを設定している場合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があります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その場合、主催者から通知されたミーティングパスワードを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91942" y="3958063"/>
            <a:ext cx="3217335" cy="44461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665936" y="5233702"/>
            <a:ext cx="2771000" cy="610852"/>
          </a:xfrm>
          <a:prstGeom prst="accentBorderCallout2">
            <a:avLst>
              <a:gd name="adj1" fmla="val 66063"/>
              <a:gd name="adj2" fmla="val 105170"/>
              <a:gd name="adj3" fmla="val 63213"/>
              <a:gd name="adj4" fmla="val 130616"/>
              <a:gd name="adj5" fmla="val -60259"/>
              <a:gd name="adj6" fmla="val 152376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パスワードを入力後、「ミーティングに参加」をクリックします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165600" y="4493687"/>
            <a:ext cx="1320800" cy="34078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4013B4-0C3E-7F7E-9AAD-1E30E0134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34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94" y="1763845"/>
            <a:ext cx="5802489" cy="4036515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(6/6)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　ミーティング参加後に「コンピュータでオーディオに参加」を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クリックします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40642" y="3690950"/>
            <a:ext cx="1359483" cy="28575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5944752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以上で接続は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完了です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4C15B2-2006-EEC2-28FD-077C27F44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528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8" y="2085137"/>
            <a:ext cx="7828659" cy="332193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(1/3)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9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　ブラウザへ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入力後、自動的に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接続されます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17342" y="4283684"/>
            <a:ext cx="3310540" cy="28008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5662035" y="5314161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59886"/>
              <a:gd name="adj4" fmla="val -31331"/>
              <a:gd name="adj5" fmla="val -149235"/>
              <a:gd name="adj6" fmla="val -50163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画面に指示が表示されます。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EAAFE8-0BBA-16BC-76E4-ED19A40FC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19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で接続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(2/3)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22578"/>
            <a:ext cx="8510415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③「お名前」欄に、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を入力してください 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入力した名前はミーティング参加者にも表示されます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入力後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クリックします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480" y="2508375"/>
            <a:ext cx="5265775" cy="3664695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24165-BC7A-B854-01C6-F556496B4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353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(3/3)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9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「コンピュータでオーディオに参加」を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クリックして接続します 　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04" y="1763951"/>
            <a:ext cx="8101707" cy="3940992"/>
          </a:xfrm>
          <a:prstGeom prst="rect">
            <a:avLst/>
          </a:prstGeom>
        </p:spPr>
      </p:pic>
      <p:sp>
        <p:nvSpPr>
          <p:cNvPr id="10" name="強調線吹き出し 2 (枠付き) 9"/>
          <p:cNvSpPr/>
          <p:nvPr/>
        </p:nvSpPr>
        <p:spPr>
          <a:xfrm>
            <a:off x="5701793" y="5870787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59886"/>
              <a:gd name="adj4" fmla="val -31015"/>
              <a:gd name="adj5" fmla="val -313918"/>
              <a:gd name="adj6" fmla="val -51109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クリックして接続します。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591698" y="4077739"/>
            <a:ext cx="1886467" cy="28008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67BB88-FDCE-AAE7-9749-9AC205F7A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66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6" y="2079192"/>
            <a:ext cx="7397579" cy="346925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操作方法について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(1/2)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操作は画面下部（赤枠内）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から行います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詳細は次ページに記載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5133" y="5175866"/>
            <a:ext cx="7703852" cy="44594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6CCC6E-1F49-7446-42A1-EA6C963A5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890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操作方法について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(2/2)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各アイコンの説明は下記の表を確認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83951"/>
              </p:ext>
            </p:extLst>
          </p:nvPr>
        </p:nvGraphicFramePr>
        <p:xfrm>
          <a:off x="440268" y="2924971"/>
          <a:ext cx="8288866" cy="3550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項番</a:t>
                      </a:r>
                      <a:endParaRPr lang="ja-JP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項目名</a:t>
                      </a:r>
                      <a:endParaRPr lang="ja-JP" altLang="en-US" sz="160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  <a:endParaRPr lang="ja-JP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ミュート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ミュートのオフ操作</a:t>
                      </a:r>
                      <a:endParaRPr lang="en-US" altLang="ja-JP" sz="1600" b="1" i="0" u="none" strike="noStrike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 algn="l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「赤い斜め線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が入って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いたら」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マイク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状態で</a:t>
                      </a:r>
                      <a:r>
                        <a:rPr lang="en-US" altLang="ja-JP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OK</a:t>
                      </a:r>
                      <a:r>
                        <a:rPr lang="ja-JP" altLang="en-US" sz="1600" b="0" i="0" u="none" strike="noStrike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です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ビデオ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ビデオのオフ</a:t>
                      </a:r>
                      <a:r>
                        <a:rPr lang="ja-JP" altLang="en-US" sz="1600" b="1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操作</a:t>
                      </a:r>
                      <a:endParaRPr lang="en-US" altLang="ja-JP" sz="1600" b="1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1" algn="l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「赤い斜め線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lang="ja-JP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が入って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いたら」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カメラ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r>
                        <a:rPr lang="ja-JP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状態で</a:t>
                      </a:r>
                      <a:r>
                        <a:rPr lang="en-US" altLang="ja-JP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OK</a:t>
                      </a:r>
                      <a:r>
                        <a:rPr lang="ja-JP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です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参加者の人数、氏名の確認が可能です</a:t>
                      </a:r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チャット</a:t>
                      </a:r>
                      <a:endParaRPr lang="ja-JP" altLang="en-US" sz="16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テキストチャット</a:t>
                      </a:r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質問がある場合こちらを利用してください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⑤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画面の共有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利用不可</a:t>
                      </a:r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画面共有は講師のみが利用します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⑥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レコーディング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利用不可</a:t>
                      </a:r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600" b="1" u="none" strike="noStrike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6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録画禁止（県連にて録画する場合がございます）</a:t>
                      </a:r>
                      <a:endParaRPr lang="ja-JP" altLang="en-US" sz="16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⑦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リアクション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出欠確認を行う際、ここで「手を挙げる」をクリックしてください</a:t>
                      </a:r>
                      <a:endParaRPr lang="ja-JP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1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⑧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退出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ja-JP" altLang="en-US" sz="16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ミーティング</a:t>
                      </a:r>
                      <a:r>
                        <a:rPr lang="ja-JP" altLang="en-US" sz="16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から退出する際にここをクリックしてください</a:t>
                      </a:r>
                      <a:endParaRPr lang="en-US" altLang="ja-JP" sz="16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9B16944-37A9-97F3-DA14-1297F4ECD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2123947"/>
            <a:ext cx="8827771" cy="55118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483103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３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1109312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２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346756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１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3299971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４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4060195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５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4823911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６</a:t>
            </a:r>
          </a:p>
        </p:txBody>
      </p:sp>
      <p:sp>
        <p:nvSpPr>
          <p:cNvPr id="25" name="円/楕円 24"/>
          <p:cNvSpPr/>
          <p:nvPr/>
        </p:nvSpPr>
        <p:spPr>
          <a:xfrm>
            <a:off x="5636391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７</a:t>
            </a:r>
          </a:p>
        </p:txBody>
      </p:sp>
      <p:sp>
        <p:nvSpPr>
          <p:cNvPr id="26" name="円/楕円 25"/>
          <p:cNvSpPr/>
          <p:nvPr/>
        </p:nvSpPr>
        <p:spPr>
          <a:xfrm>
            <a:off x="8324789" y="1705772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８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C36C668C-ED6D-CA70-2A29-A22291CB0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122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(1/3)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3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方法「③参加者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」をクリックし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、ご自身の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を確認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2" y="1703003"/>
            <a:ext cx="7929363" cy="4637141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680887" y="2060230"/>
            <a:ext cx="1960607" cy="40773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BD6C32-A105-8030-96AD-36DA7B71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076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(2/3)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3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名前を変更するには、ご自分の名前にマウス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持っていき「詳細」をクリック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「名前の変更」が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表示されるのでさらにクリック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86" y="1949647"/>
            <a:ext cx="7660220" cy="4214759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5948314" y="2284354"/>
            <a:ext cx="2259547" cy="40773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6F310D-6B34-85DA-EFE7-E8FC10E7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86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(3/3)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2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に変更して、「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」をクリックしてください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7" y="1842893"/>
            <a:ext cx="7532016" cy="445839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261675" y="3597826"/>
            <a:ext cx="1979628" cy="97835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581027-9282-B334-961A-6E89273F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70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4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はじめに</a:t>
            </a:r>
            <a:r>
              <a:rPr lang="en-US" altLang="ja-JP" sz="4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262389" y="1994770"/>
            <a:ext cx="8628353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本資料は、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指導者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養成講習会理論で利用する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会議ソフト「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」の参加者向け操作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説明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資料です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855080-7EDD-B545-2236-A1A49981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9372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講習会中の質問について（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13"/>
            <a:ext cx="8510415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前頁の操作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方法「④チャット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をクリックすると、チャット専用画面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4" y="1717155"/>
            <a:ext cx="7239787" cy="422164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155703" y="3827968"/>
            <a:ext cx="1574276" cy="200722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CB3880-C7EE-C024-28F0-FAF96AD3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603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講習会中の質問について（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95020"/>
            <a:ext cx="8510415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送信先として</a:t>
            </a: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ホスト」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を選択し、質問を入力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u="sng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「全員</a:t>
            </a:r>
            <a:r>
              <a:rPr lang="ja-JP" altLang="en-US" sz="2000" b="1" u="sng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」は選択しないでください</a:t>
            </a:r>
            <a:endParaRPr lang="en-US" altLang="ja-JP" sz="2000" b="1" u="sng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即時回答が無理な場合もあり、その場合は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ホームページへ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QA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を掲載します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9" y="2341043"/>
            <a:ext cx="7034445" cy="410190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163655" y="5986600"/>
            <a:ext cx="1574276" cy="37707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FE9F3D-1D5C-8259-D8EB-A5B5A4D0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66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８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問い合わせ先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723220" y="1518709"/>
            <a:ext cx="8081423" cy="452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2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b="1" u="sng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参加に際して問題等ある場合</a:t>
            </a: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事前の不都合判明、当日のトラブル発生等、参加に際して</a:t>
            </a:r>
            <a:b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何かしら問題等がある場合は、以下</a:t>
            </a:r>
            <a:r>
              <a:rPr lang="ja-JP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ご連絡ください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連絡先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Mail	: </a:t>
            </a:r>
            <a:r>
              <a:rPr lang="en-US" altLang="ja-JP" sz="24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jimu@sak.or.jp</a:t>
            </a: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Tel	: </a:t>
            </a:r>
            <a:r>
              <a:rPr lang="ja-JP" altLang="en-US" sz="2400" dirty="0"/>
              <a:t>０４５（３１１）８９０７</a:t>
            </a: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2400" b="1" u="sng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400" b="1" u="sng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の使い方等</a:t>
            </a: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の使い方や事前準備は、メーカーサポートページを</a:t>
            </a:r>
            <a:b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4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ご参照ください</a:t>
            </a:r>
            <a:r>
              <a:rPr lang="ja-JP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6218" lvl="2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3"/>
              </a:rPr>
              <a:t>https://support.zoom.us/hc/ja</a:t>
            </a:r>
            <a:endParaRPr lang="en-US" altLang="ja-JP" sz="2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61B104-4016-6CA5-3ABA-977E01F31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35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ja-JP" altLang="en-US" sz="4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資料の構成</a:t>
            </a:r>
            <a:endParaRPr lang="en-US" altLang="ja-JP" sz="44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254705" y="1593506"/>
            <a:ext cx="8628353" cy="47089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動作環境について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接続方法 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ブラウザで接続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操作方法について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「氏名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クラブ名」の確認と変更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理論講習会中の質問について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189" lvl="1" indent="-457189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問い合わせ先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FCD8F1-5C5B-8AFF-30C8-2A4620E57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76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1.Zoom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461255" y="1384396"/>
            <a:ext cx="8774607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パソコンやスマートフォンから参加可能な</a:t>
            </a:r>
            <a: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会議ソフト</a:t>
            </a:r>
            <a:endParaRPr lang="en-US" altLang="ja-JP" sz="2000" b="1" dirty="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会議には</a:t>
            </a: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メールで通知</a:t>
            </a: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された</a:t>
            </a:r>
            <a: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、もしくはミーティング</a:t>
            </a:r>
            <a: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と呼ばれる</a:t>
            </a:r>
            <a:br>
              <a:rPr lang="en-US" altLang="ja-JP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数字</a:t>
            </a: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の列から参加</a:t>
            </a:r>
            <a:endParaRPr lang="en-US" altLang="ja-JP" sz="2000" b="1" dirty="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57179" lvl="1" indent="-357179">
              <a:spcBef>
                <a:spcPts val="0"/>
              </a:spcBef>
              <a:buClr>
                <a:srgbClr val="EA7087"/>
              </a:buClr>
              <a:defRPr/>
            </a:pPr>
            <a:r>
              <a:rPr lang="ja-JP" altLang="en-US" sz="2000" b="1" dirty="0">
                <a:solidFill>
                  <a:srgbClr val="40404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ビデオチャット、テキストチャット、画面共有が可能</a:t>
            </a:r>
            <a:endParaRPr lang="en-US" altLang="ja-JP" sz="2000" b="1" dirty="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17B367-3CD3-4D54-B485-6CC8C9B85917}"/>
              </a:ext>
            </a:extLst>
          </p:cNvPr>
          <p:cNvGrpSpPr/>
          <p:nvPr/>
        </p:nvGrpSpPr>
        <p:grpSpPr>
          <a:xfrm>
            <a:off x="1348759" y="3048512"/>
            <a:ext cx="6446481" cy="2969886"/>
            <a:chOff x="1348759" y="3551898"/>
            <a:chExt cx="6446481" cy="296988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9B6F903-0CC6-48D9-9684-26253B60DE37}"/>
                </a:ext>
              </a:extLst>
            </p:cNvPr>
            <p:cNvSpPr/>
            <p:nvPr/>
          </p:nvSpPr>
          <p:spPr>
            <a:xfrm>
              <a:off x="1348759" y="3551898"/>
              <a:ext cx="6446481" cy="2969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02B1B1D-2713-43FF-BBE3-3D706DDF3B29}"/>
                </a:ext>
              </a:extLst>
            </p:cNvPr>
            <p:cNvSpPr/>
            <p:nvPr/>
          </p:nvSpPr>
          <p:spPr>
            <a:xfrm>
              <a:off x="1566212" y="3953395"/>
              <a:ext cx="2429434" cy="1703294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1" name="図 10" descr="ノートパソコンが置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98A496D6-7CB4-4477-8134-1505B5D50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662204" y="4225035"/>
              <a:ext cx="942773" cy="942773"/>
            </a:xfrm>
            <a:prstGeom prst="rect">
              <a:avLst/>
            </a:prstGeom>
          </p:spPr>
        </p:pic>
        <p:pic>
          <p:nvPicPr>
            <p:cNvPr id="12" name="グラフィックス 11" descr="自撮り 単色塗りつぶし">
              <a:extLst>
                <a:ext uri="{FF2B5EF4-FFF2-40B4-BE49-F238E27FC236}">
                  <a16:creationId xmlns:a16="http://schemas.microsoft.com/office/drawing/2014/main" id="{FEA9015F-ED52-4545-BC38-4B76DE650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5144" y="5322552"/>
              <a:ext cx="501176" cy="501176"/>
            </a:xfrm>
            <a:prstGeom prst="rect">
              <a:avLst/>
            </a:prstGeom>
          </p:spPr>
        </p:pic>
        <p:pic>
          <p:nvPicPr>
            <p:cNvPr id="13" name="グラフィックス 12" descr="オフィス ワーカー (男性) 単色塗りつぶし">
              <a:extLst>
                <a:ext uri="{FF2B5EF4-FFF2-40B4-BE49-F238E27FC236}">
                  <a16:creationId xmlns:a16="http://schemas.microsoft.com/office/drawing/2014/main" id="{3ED93ADF-A815-4D88-9E5E-624FDC01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1273" y="4197924"/>
              <a:ext cx="723647" cy="723647"/>
            </a:xfrm>
            <a:prstGeom prst="rect">
              <a:avLst/>
            </a:prstGeom>
          </p:spPr>
        </p:pic>
        <p:pic>
          <p:nvPicPr>
            <p:cNvPr id="14" name="グラフィックス 13" descr="オフィス ワーカー (女性) 単色塗りつぶし">
              <a:extLst>
                <a:ext uri="{FF2B5EF4-FFF2-40B4-BE49-F238E27FC236}">
                  <a16:creationId xmlns:a16="http://schemas.microsoft.com/office/drawing/2014/main" id="{B9B3AF8B-7FB8-463C-A003-BD7C7B179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82122" y="4171416"/>
              <a:ext cx="751114" cy="751114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F3112D5-DE4D-4D0B-8661-D6B1089D4075}"/>
                </a:ext>
              </a:extLst>
            </p:cNvPr>
            <p:cNvSpPr txBox="1"/>
            <p:nvPr/>
          </p:nvSpPr>
          <p:spPr>
            <a:xfrm>
              <a:off x="1673790" y="5158843"/>
              <a:ext cx="2243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神奈川県スキー連盟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2049A7B-4E45-4398-B0F7-EDBDC4537A76}"/>
                </a:ext>
              </a:extLst>
            </p:cNvPr>
            <p:cNvSpPr/>
            <p:nvPr/>
          </p:nvSpPr>
          <p:spPr>
            <a:xfrm>
              <a:off x="5183587" y="3934420"/>
              <a:ext cx="2429434" cy="236324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7" name="図 16" descr="ノートパソコンが置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BDDA0C05-7C31-408F-A7D9-96BE44A76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413676" y="5237047"/>
              <a:ext cx="756760" cy="756760"/>
            </a:xfrm>
            <a:prstGeom prst="rect">
              <a:avLst/>
            </a:prstGeom>
          </p:spPr>
        </p:pic>
        <p:pic>
          <p:nvPicPr>
            <p:cNvPr id="18" name="グラフィックス 17" descr="ユーザー 単色塗りつぶし">
              <a:extLst>
                <a:ext uri="{FF2B5EF4-FFF2-40B4-BE49-F238E27FC236}">
                  <a16:creationId xmlns:a16="http://schemas.microsoft.com/office/drawing/2014/main" id="{A01CF4A1-84FD-44D3-867C-23C907EE0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10411" y="4246191"/>
              <a:ext cx="942772" cy="942772"/>
            </a:xfrm>
            <a:prstGeom prst="rect">
              <a:avLst/>
            </a:prstGeom>
          </p:spPr>
        </p:pic>
        <p:pic>
          <p:nvPicPr>
            <p:cNvPr id="19" name="グラフィックス 18" descr="UI UX 単色塗りつぶし">
              <a:extLst>
                <a:ext uri="{FF2B5EF4-FFF2-40B4-BE49-F238E27FC236}">
                  <a16:creationId xmlns:a16="http://schemas.microsoft.com/office/drawing/2014/main" id="{731501BD-F857-4C15-B47C-50AD4F192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81699" y="4923488"/>
              <a:ext cx="649652" cy="649652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04B8BCE-584A-44C5-A5ED-69DAFE06EA05}"/>
                </a:ext>
              </a:extLst>
            </p:cNvPr>
            <p:cNvSpPr txBox="1"/>
            <p:nvPr/>
          </p:nvSpPr>
          <p:spPr>
            <a:xfrm>
              <a:off x="5282201" y="5861487"/>
              <a:ext cx="2243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/>
                <a:t>受検生の</a:t>
              </a:r>
              <a:r>
                <a:rPr lang="ja-JP" altLang="en-US" dirty="0"/>
                <a:t>皆さん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BBD4A2C-D67A-4892-8C2D-8D1E054378C6}"/>
                </a:ext>
              </a:extLst>
            </p:cNvPr>
            <p:cNvSpPr txBox="1"/>
            <p:nvPr/>
          </p:nvSpPr>
          <p:spPr>
            <a:xfrm>
              <a:off x="1425075" y="5882167"/>
              <a:ext cx="3065931" cy="415755"/>
            </a:xfrm>
            <a:prstGeom prst="rect">
              <a:avLst/>
            </a:prstGeom>
            <a:ln cap="rnd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1" dirty="0"/>
                <a:t>神奈川県スキー連盟ホームページに掲載された</a:t>
              </a:r>
              <a:endParaRPr lang="en-US" altLang="ja-JP" sz="1051" dirty="0"/>
            </a:p>
            <a:p>
              <a:pPr algn="ctr"/>
              <a:r>
                <a:rPr lang="ja-JP" altLang="en-US" sz="1051" dirty="0"/>
                <a:t>「</a:t>
              </a:r>
              <a:r>
                <a:rPr lang="en-US" altLang="ja-JP" sz="1051" dirty="0"/>
                <a:t>Zoom</a:t>
              </a:r>
              <a:r>
                <a:rPr lang="ja-JP" altLang="en-US" sz="1051" dirty="0"/>
                <a:t>ミーティング」の</a:t>
              </a:r>
              <a:r>
                <a:rPr lang="en-US" altLang="ja-JP" sz="1051" dirty="0"/>
                <a:t>URL</a:t>
              </a:r>
              <a:r>
                <a:rPr lang="ja-JP" altLang="en-US" sz="1051" dirty="0"/>
                <a:t>を確認して下さい</a:t>
              </a:r>
              <a:endParaRPr lang="en-US" altLang="ja-JP" sz="1051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0E3C298-3826-4FB3-93FE-EF1A38309087}"/>
                </a:ext>
              </a:extLst>
            </p:cNvPr>
            <p:cNvSpPr txBox="1"/>
            <p:nvPr/>
          </p:nvSpPr>
          <p:spPr>
            <a:xfrm>
              <a:off x="1772398" y="3800997"/>
              <a:ext cx="2026025" cy="323165"/>
            </a:xfrm>
            <a:prstGeom prst="rect">
              <a:avLst/>
            </a:prstGeom>
            <a:ln cap="rnd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00" dirty="0"/>
                <a:t>会議の主催者</a:t>
              </a:r>
              <a:r>
                <a:rPr lang="en-US" altLang="ja-JP" sz="1500" dirty="0"/>
                <a:t>(</a:t>
              </a:r>
              <a:r>
                <a:rPr lang="ja-JP" altLang="en-US" sz="1500" dirty="0"/>
                <a:t>ホスト</a:t>
              </a:r>
              <a:r>
                <a:rPr lang="en-US" altLang="ja-JP" sz="1500" dirty="0"/>
                <a:t>)</a:t>
              </a:r>
              <a:endParaRPr lang="ja-JP" altLang="en-US" sz="150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7E33298-1F8D-460F-993C-E19B8A91C692}"/>
                </a:ext>
              </a:extLst>
            </p:cNvPr>
            <p:cNvSpPr txBox="1"/>
            <p:nvPr/>
          </p:nvSpPr>
          <p:spPr>
            <a:xfrm>
              <a:off x="5406440" y="3800997"/>
              <a:ext cx="2026025" cy="323165"/>
            </a:xfrm>
            <a:prstGeom prst="rect">
              <a:avLst/>
            </a:prstGeom>
            <a:ln cap="rnd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1500"/>
                <a:t>会議の参加者</a:t>
              </a:r>
              <a:r>
                <a:rPr lang="en-US" altLang="ja-JP" sz="1500" dirty="0"/>
                <a:t>(</a:t>
              </a:r>
              <a:r>
                <a:rPr lang="ja-JP" altLang="en-US" sz="1500" dirty="0"/>
                <a:t>ゲスト</a:t>
              </a:r>
              <a:r>
                <a:rPr lang="en-US" altLang="ja-JP" sz="1500" dirty="0"/>
                <a:t>)</a:t>
              </a:r>
              <a:endParaRPr lang="ja-JP" altLang="en-US" sz="1500" dirty="0"/>
            </a:p>
          </p:txBody>
        </p:sp>
        <p:sp>
          <p:nvSpPr>
            <p:cNvPr id="24" name="矢印: ストライプ 23">
              <a:extLst>
                <a:ext uri="{FF2B5EF4-FFF2-40B4-BE49-F238E27FC236}">
                  <a16:creationId xmlns:a16="http://schemas.microsoft.com/office/drawing/2014/main" id="{453DFA7A-B69B-492F-92F2-0EA3272178B5}"/>
                </a:ext>
              </a:extLst>
            </p:cNvPr>
            <p:cNvSpPr/>
            <p:nvPr/>
          </p:nvSpPr>
          <p:spPr>
            <a:xfrm>
              <a:off x="4086915" y="4228146"/>
              <a:ext cx="1031618" cy="1169153"/>
            </a:xfrm>
            <a:prstGeom prst="stripedRightArrow">
              <a:avLst>
                <a:gd name="adj1" fmla="val 56997"/>
                <a:gd name="adj2" fmla="val 433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BFD50D-EA74-5336-CC53-146494491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393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動作環境について</a:t>
            </a:r>
            <a:endParaRPr lang="en-US" altLang="ja-JP" sz="36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739687" y="5093690"/>
            <a:ext cx="7709588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不明な点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がございましたら</a:t>
            </a:r>
            <a:endParaRPr lang="en-US" altLang="ja-JP" sz="2000" b="1" strike="sngStrike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以下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ヘルプセンターを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ご確認ください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4"/>
              </a:rPr>
              <a:t>https://support.zoom.us/hc/ja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70869"/>
              </p:ext>
            </p:extLst>
          </p:nvPr>
        </p:nvGraphicFramePr>
        <p:xfrm>
          <a:off x="739687" y="1442412"/>
          <a:ext cx="7709588" cy="3113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macOS X と</a:t>
                      </a: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macOS X(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10.10)</a:t>
                      </a: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以降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Windows 11,10,8,7</a:t>
                      </a:r>
                      <a:endParaRPr lang="ja-JP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タブレット</a:t>
                      </a:r>
                      <a:r>
                        <a:rPr lang="en-US" altLang="ja-JP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および</a:t>
                      </a:r>
                      <a:r>
                        <a:rPr lang="en-US" altLang="ja-JP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ja-JP" altLang="en-US" sz="160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モバイルデバイス</a:t>
                      </a:r>
                      <a:endParaRPr lang="ja-JP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iOS と Android</a:t>
                      </a:r>
                      <a:r>
                        <a:rPr lang="ja-JP" altLang="en-US" sz="16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デバイス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Win8.1以降のSurface PRO 2 以降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Blackberry </a:t>
                      </a:r>
                      <a:r>
                        <a:rPr kumimoji="1" lang="ja-JP" alt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+mn-cs"/>
                        </a:rPr>
                        <a:t>デバイス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ブラウザ</a:t>
                      </a:r>
                      <a:endParaRPr lang="ja-JP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Windows： Edge、 Firefox、 Chrome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7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macOS： Safari、 Firefox、 Chrome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8B6D1D-0626-1D03-1DB4-012BDB1E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19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5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　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SAK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ホームページに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ミーティングの案内が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掲載されます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掲載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されている対象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へアクセス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73402" y="2252122"/>
            <a:ext cx="8397195" cy="2221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/>
              <a:t>（例）トピック</a:t>
            </a:r>
            <a:r>
              <a:rPr lang="en-US" altLang="ja-JP" dirty="0"/>
              <a:t>: SAK</a:t>
            </a:r>
            <a:r>
              <a:rPr lang="en-US" altLang="ja-JP" dirty="0">
                <a:solidFill>
                  <a:schemeClr val="bg1"/>
                </a:solidFill>
              </a:rPr>
              <a:t>20**</a:t>
            </a:r>
            <a:r>
              <a:rPr lang="ja-JP" altLang="en-US">
                <a:solidFill>
                  <a:schemeClr val="bg1"/>
                </a:solidFill>
              </a:rPr>
              <a:t>年度</a:t>
            </a:r>
            <a:r>
              <a:rPr lang="ja-JP" altLang="en-US" dirty="0">
                <a:solidFill>
                  <a:schemeClr val="bg1"/>
                </a:solidFill>
              </a:rPr>
              <a:t>スキー指導者養成講習理論</a:t>
            </a:r>
            <a:br>
              <a:rPr lang="ja-JP" altLang="en-US" dirty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時間</a:t>
            </a:r>
            <a:r>
              <a:rPr lang="en-US" altLang="ja-JP" dirty="0">
                <a:solidFill>
                  <a:schemeClr val="bg1"/>
                </a:solidFill>
              </a:rPr>
              <a:t>: 20**</a:t>
            </a:r>
            <a:r>
              <a:rPr lang="ja-JP" altLang="en-US">
                <a:solidFill>
                  <a:schemeClr val="bg1"/>
                </a:solidFill>
              </a:rPr>
              <a:t>年</a:t>
            </a:r>
            <a:r>
              <a:rPr lang="en-US" altLang="ja-JP" dirty="0">
                <a:solidFill>
                  <a:schemeClr val="bg1"/>
                </a:solidFill>
              </a:rPr>
              <a:t>**</a:t>
            </a:r>
            <a:r>
              <a:rPr lang="ja-JP" altLang="en-US" dirty="0">
                <a:solidFill>
                  <a:schemeClr val="bg1"/>
                </a:solidFill>
              </a:rPr>
              <a:t>月*</a:t>
            </a:r>
            <a:r>
              <a:rPr lang="ja-JP" altLang="en-US" dirty="0"/>
              <a:t>*日 </a:t>
            </a:r>
            <a:r>
              <a:rPr lang="en-US" altLang="ja-JP" dirty="0"/>
              <a:t>08:30 PM </a:t>
            </a:r>
            <a:r>
              <a:rPr lang="ja-JP" altLang="en-US" dirty="0"/>
              <a:t>大阪、札幌、東京</a:t>
            </a:r>
            <a:br>
              <a:rPr lang="ja-JP" altLang="en-US" dirty="0"/>
            </a:br>
            <a:br>
              <a:rPr lang="ja-JP" altLang="en-US" dirty="0"/>
            </a:br>
            <a:r>
              <a:rPr lang="en-US" altLang="ja-JP" dirty="0"/>
              <a:t>Zoom</a:t>
            </a:r>
            <a:r>
              <a:rPr lang="ja-JP" altLang="en-US" dirty="0"/>
              <a:t>ミーティングに参加する</a:t>
            </a:r>
            <a:br>
              <a:rPr lang="ja-JP" altLang="en-US"/>
            </a:br>
            <a:r>
              <a:rPr lang="en" altLang="ja-JP" dirty="0"/>
              <a:t>https://us02web.zoom.us/j/xxxxxxxxxxx?pwd=xyz1xyz2xyz3xyz4xyz5xyz6</a:t>
            </a:r>
            <a:br>
              <a:rPr lang="en" altLang="ja-JP" dirty="0"/>
            </a:br>
            <a:br>
              <a:rPr lang="en" altLang="ja-JP" dirty="0"/>
            </a:br>
            <a:br>
              <a:rPr lang="ja-JP" altLang="en-US" dirty="0"/>
            </a:b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強調線吹き出し 2 (枠付き) 9"/>
          <p:cNvSpPr/>
          <p:nvPr/>
        </p:nvSpPr>
        <p:spPr>
          <a:xfrm>
            <a:off x="6903395" y="4822484"/>
            <a:ext cx="1812616" cy="784928"/>
          </a:xfrm>
          <a:prstGeom prst="accentBorderCallout2">
            <a:avLst>
              <a:gd name="adj1" fmla="val 49843"/>
              <a:gd name="adj2" fmla="val -12366"/>
              <a:gd name="adj3" fmla="val 50650"/>
              <a:gd name="adj4" fmla="val -62161"/>
              <a:gd name="adj5" fmla="val -89183"/>
              <a:gd name="adj6" fmla="val -133615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ミーティング毎に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が変わります</a:t>
            </a:r>
          </a:p>
        </p:txBody>
      </p:sp>
      <p:cxnSp>
        <p:nvCxnSpPr>
          <p:cNvPr id="7" name="直線コネクタ 6"/>
          <p:cNvCxnSpPr>
            <a:cxnSpLocks/>
          </p:cNvCxnSpPr>
          <p:nvPr/>
        </p:nvCxnSpPr>
        <p:spPr>
          <a:xfrm>
            <a:off x="803083" y="3993544"/>
            <a:ext cx="75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C5BA74-B65F-6D8C-5685-FB8E2411C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466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8" y="2093089"/>
            <a:ext cx="7828659" cy="3321933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ブラウザへ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入力後、自動的に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アプリが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ダウンロードされます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画面の指示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に従いインストール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してください（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インストールは初回限りです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65876" y="3921219"/>
            <a:ext cx="2821963" cy="41747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5320130" y="5616347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63213"/>
              <a:gd name="adj4" fmla="val -52155"/>
              <a:gd name="adj5" fmla="val -262186"/>
              <a:gd name="adj6" fmla="val -50493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画面に指示が表示されます。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3CE9F8-0597-931A-2B83-8501C80EC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52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91" y="2017792"/>
            <a:ext cx="6385063" cy="4308539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6160" y="1263508"/>
            <a:ext cx="8510415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4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ブラウザへ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入力後、自動的に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アプリが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ダウンロードされます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画面の指示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に従いインストール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してください（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インストールは初回限りです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03854" y="5470499"/>
            <a:ext cx="2520019" cy="85583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強調線吹き出し 2 (枠付き) 8"/>
          <p:cNvSpPr/>
          <p:nvPr/>
        </p:nvSpPr>
        <p:spPr>
          <a:xfrm>
            <a:off x="5471373" y="5792157"/>
            <a:ext cx="2520020" cy="477996"/>
          </a:xfrm>
          <a:prstGeom prst="accentBorderCallout2">
            <a:avLst>
              <a:gd name="adj1" fmla="val 60749"/>
              <a:gd name="adj2" fmla="val -9734"/>
              <a:gd name="adj3" fmla="val 63213"/>
              <a:gd name="adj4" fmla="val -52155"/>
              <a:gd name="adj5" fmla="val 40925"/>
              <a:gd name="adj6" fmla="val -63929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画面に指示が表示されます。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654D80-7C52-E1DB-8156-925A4658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326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60724" y="555821"/>
            <a:ext cx="8632264" cy="717177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 </a:t>
            </a:r>
            <a:r>
              <a:rPr lang="ja-JP" alt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接続</a:t>
            </a:r>
            <a:r>
              <a:rPr lang="ja-JP" altLang="en-US" sz="36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方法 アプリで接続 </a:t>
            </a:r>
            <a:r>
              <a:rPr lang="en-US" altLang="ja-JP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(4/6)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4ED2181-75A2-4ACB-B7E3-955696DE8E41}"/>
              </a:ext>
            </a:extLst>
          </p:cNvPr>
          <p:cNvSpPr txBox="1">
            <a:spLocks/>
          </p:cNvSpPr>
          <p:nvPr/>
        </p:nvSpPr>
        <p:spPr>
          <a:xfrm>
            <a:off x="534812" y="1285964"/>
            <a:ext cx="851041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363538" indent="-363538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lang="ja-JP" alt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11200" indent="-34766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987425" indent="-2762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262063" indent="-1873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Tx/>
              <a:buBlip>
                <a:blip r:embed="rId3"/>
              </a:buBlip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　名前の入力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を求められます</a:t>
            </a:r>
            <a:b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初期値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では現在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にログイン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しているアカウント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が入力されて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いますので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20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氏名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_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クラブ名」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に変更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 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入力した名前はミーティング参加者にも</a:t>
            </a: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表示されます</a:t>
            </a:r>
            <a:endParaRPr lang="en-US" altLang="ja-JP" sz="2000" b="1" dirty="0">
              <a:solidFill>
                <a:srgbClr val="000000">
                  <a:lumMod val="75000"/>
                  <a:lumOff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lvl="1" indent="0">
              <a:spcBef>
                <a:spcPts val="0"/>
              </a:spcBef>
              <a:buClr>
                <a:srgbClr val="EA7087"/>
              </a:buClr>
              <a:buNone/>
              <a:defRPr/>
            </a:pPr>
            <a:r>
              <a:rPr lang="ja-JP" altLang="en-US" sz="2000" b="1">
                <a:solidFill>
                  <a:srgbClr val="000000">
                    <a:lumMod val="75000"/>
                    <a:lumOff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48645" t="37296" r="18367" b="14447"/>
          <a:stretch/>
        </p:blipFill>
        <p:spPr>
          <a:xfrm>
            <a:off x="2888779" y="2730648"/>
            <a:ext cx="3802480" cy="295594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103563" y="3784843"/>
            <a:ext cx="3373439" cy="49946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132357" y="5017682"/>
            <a:ext cx="1303244" cy="368319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789763" y="5615029"/>
            <a:ext cx="2771000" cy="610852"/>
          </a:xfrm>
          <a:prstGeom prst="accentBorderCallout2">
            <a:avLst>
              <a:gd name="adj1" fmla="val 49430"/>
              <a:gd name="adj2" fmla="val 104864"/>
              <a:gd name="adj3" fmla="val 43808"/>
              <a:gd name="adj4" fmla="val 132755"/>
              <a:gd name="adj5" fmla="val -31538"/>
              <a:gd name="adj6" fmla="val 141284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名前を変更後、「ミーティングに参加」をクリックします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A217D1-1646-AE36-6849-D70C5AC5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552FA-2F40-4A62-A10C-2AF75C7ED1ED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8829912"/>
      </p:ext>
    </p:extLst>
  </p:cSld>
  <p:clrMapOvr>
    <a:masterClrMapping/>
  </p:clrMapOvr>
</p:sld>
</file>

<file path=ppt/theme/theme1.xml><?xml version="1.0" encoding="utf-8"?>
<a:theme xmlns:a="http://schemas.openxmlformats.org/drawingml/2006/main" name="タイトル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Web会議ソフト参加者向け操作説明資料_rev0.X_今井改変</Template>
  <TotalTime>743</TotalTime>
  <Words>1191</Words>
  <Application>Microsoft Macintosh PowerPoint</Application>
  <PresentationFormat>画面に合わせる (4:3)</PresentationFormat>
  <Paragraphs>187</Paragraphs>
  <Slides>22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DejaVu Sans</vt:lpstr>
      <vt:lpstr>Meiryo UI</vt:lpstr>
      <vt:lpstr>メイリオ</vt:lpstr>
      <vt:lpstr>Arial</vt:lpstr>
      <vt:lpstr>Calibri</vt:lpstr>
      <vt:lpstr>Times New Roman</vt:lpstr>
      <vt:lpstr>Wingdings</vt:lpstr>
      <vt:lpstr>タイトル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岡本 洋一</dc:creator>
  <dc:description/>
  <cp:lastModifiedBy>Youichi Shimamura</cp:lastModifiedBy>
  <cp:revision>25</cp:revision>
  <cp:lastPrinted>2023-09-21T07:23:49Z</cp:lastPrinted>
  <dcterms:created xsi:type="dcterms:W3CDTF">2019-07-08T01:08:01Z</dcterms:created>
  <dcterms:modified xsi:type="dcterms:W3CDTF">2023-09-21T08:19:47Z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32</vt:i4>
  </property>
  <property fmtid="{D5CDD505-2E9C-101B-9397-08002B2CF9AE}" pid="8" name="PresentationFormat">
    <vt:lpwstr>画面に合わせる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